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2"/>
  </p:notesMasterIdLst>
  <p:sldIdLst>
    <p:sldId id="259" r:id="rId2"/>
    <p:sldId id="269" r:id="rId3"/>
    <p:sldId id="266" r:id="rId4"/>
    <p:sldId id="257" r:id="rId5"/>
    <p:sldId id="262" r:id="rId6"/>
    <p:sldId id="263" r:id="rId7"/>
    <p:sldId id="265" r:id="rId8"/>
    <p:sldId id="260" r:id="rId9"/>
    <p:sldId id="270" r:id="rId10"/>
    <p:sldId id="25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CCFFCC"/>
    <a:srgbClr val="FFFFCC"/>
    <a:srgbClr val="000000"/>
    <a:srgbClr val="FFCCCC"/>
    <a:srgbClr val="FF5050"/>
    <a:srgbClr val="CC99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0E5BCB-5D4D-4100-899B-D2BFF46BDB6B}" v="1402" dt="2022-06-21T14:27:13.4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3792" autoAdjust="0"/>
  </p:normalViewPr>
  <p:slideViewPr>
    <p:cSldViewPr snapToGrid="0">
      <p:cViewPr varScale="1">
        <p:scale>
          <a:sx n="62" d="100"/>
          <a:sy n="62" d="100"/>
        </p:scale>
        <p:origin x="81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44AAEE-50D1-4E7C-9DB7-DC63E7D80CAF}"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5BC41698-2F34-444C-AB6B-BAF4F21D1673}">
      <dgm:prSet/>
      <dgm:spPr/>
      <dgm:t>
        <a:bodyPr/>
        <a:lstStyle/>
        <a:p>
          <a:r>
            <a:rPr lang="en-GB" dirty="0"/>
            <a:t>Access and Engagement</a:t>
          </a:r>
          <a:endParaRPr lang="en-US" dirty="0"/>
        </a:p>
      </dgm:t>
    </dgm:pt>
    <dgm:pt modelId="{1B092200-E96E-45B7-86A2-FEA083C7DA7C}" type="parTrans" cxnId="{C2EF7424-432F-454F-A004-A8FAC75DC070}">
      <dgm:prSet/>
      <dgm:spPr/>
      <dgm:t>
        <a:bodyPr/>
        <a:lstStyle/>
        <a:p>
          <a:endParaRPr lang="en-US"/>
        </a:p>
      </dgm:t>
    </dgm:pt>
    <dgm:pt modelId="{CB07919F-1804-43CD-AC20-01ACECDB5FBA}" type="sibTrans" cxnId="{C2EF7424-432F-454F-A004-A8FAC75DC070}">
      <dgm:prSet/>
      <dgm:spPr/>
      <dgm:t>
        <a:bodyPr/>
        <a:lstStyle/>
        <a:p>
          <a:endParaRPr lang="en-US"/>
        </a:p>
      </dgm:t>
    </dgm:pt>
    <dgm:pt modelId="{152D8B90-6427-49B6-B6FB-C77994994121}">
      <dgm:prSet/>
      <dgm:spPr/>
      <dgm:t>
        <a:bodyPr/>
        <a:lstStyle/>
        <a:p>
          <a:r>
            <a:rPr lang="en-GB" dirty="0"/>
            <a:t>Common Mental Health Presentations</a:t>
          </a:r>
          <a:endParaRPr lang="en-US" dirty="0"/>
        </a:p>
      </dgm:t>
    </dgm:pt>
    <dgm:pt modelId="{C957B30E-7AF5-4B3F-8851-2B893E2EB15F}" type="parTrans" cxnId="{36332409-C36A-4DEB-87DD-C9C5B35B0096}">
      <dgm:prSet/>
      <dgm:spPr/>
      <dgm:t>
        <a:bodyPr/>
        <a:lstStyle/>
        <a:p>
          <a:endParaRPr lang="en-US"/>
        </a:p>
      </dgm:t>
    </dgm:pt>
    <dgm:pt modelId="{3078177C-692F-411A-BEA5-32BA92862301}" type="sibTrans" cxnId="{36332409-C36A-4DEB-87DD-C9C5B35B0096}">
      <dgm:prSet/>
      <dgm:spPr/>
      <dgm:t>
        <a:bodyPr/>
        <a:lstStyle/>
        <a:p>
          <a:endParaRPr lang="en-US"/>
        </a:p>
      </dgm:t>
    </dgm:pt>
    <dgm:pt modelId="{7F248B0C-775E-4E4C-B88B-345EEA4B90F2}">
      <dgm:prSet/>
      <dgm:spPr/>
      <dgm:t>
        <a:bodyPr/>
        <a:lstStyle/>
        <a:p>
          <a:r>
            <a:rPr lang="en-GB" dirty="0"/>
            <a:t>Barriers to Accessing Support</a:t>
          </a:r>
          <a:endParaRPr lang="en-US" dirty="0"/>
        </a:p>
      </dgm:t>
    </dgm:pt>
    <dgm:pt modelId="{4203444B-2743-4B6F-B9BB-770B1E156728}" type="parTrans" cxnId="{CB5D4C5F-10BE-4646-8F01-FD50F79A1757}">
      <dgm:prSet/>
      <dgm:spPr/>
      <dgm:t>
        <a:bodyPr/>
        <a:lstStyle/>
        <a:p>
          <a:endParaRPr lang="en-US"/>
        </a:p>
      </dgm:t>
    </dgm:pt>
    <dgm:pt modelId="{44F47C0D-6D2E-4E05-873D-4898EF8FF38D}" type="sibTrans" cxnId="{CB5D4C5F-10BE-4646-8F01-FD50F79A1757}">
      <dgm:prSet/>
      <dgm:spPr/>
      <dgm:t>
        <a:bodyPr/>
        <a:lstStyle/>
        <a:p>
          <a:endParaRPr lang="en-US"/>
        </a:p>
      </dgm:t>
    </dgm:pt>
    <dgm:pt modelId="{54110B7E-40D8-465E-80E1-9A8D6A325ADD}" type="pres">
      <dgm:prSet presAssocID="{8944AAEE-50D1-4E7C-9DB7-DC63E7D80CAF}" presName="linear" presStyleCnt="0">
        <dgm:presLayoutVars>
          <dgm:animLvl val="lvl"/>
          <dgm:resizeHandles val="exact"/>
        </dgm:presLayoutVars>
      </dgm:prSet>
      <dgm:spPr/>
    </dgm:pt>
    <dgm:pt modelId="{67820DEB-6D37-4AB6-8A44-DB6DA2A9CFBA}" type="pres">
      <dgm:prSet presAssocID="{5BC41698-2F34-444C-AB6B-BAF4F21D1673}" presName="parentText" presStyleLbl="node1" presStyleIdx="0" presStyleCnt="3">
        <dgm:presLayoutVars>
          <dgm:chMax val="0"/>
          <dgm:bulletEnabled val="1"/>
        </dgm:presLayoutVars>
      </dgm:prSet>
      <dgm:spPr/>
    </dgm:pt>
    <dgm:pt modelId="{3FE0F8A1-557C-41EB-81FE-F495D37D5623}" type="pres">
      <dgm:prSet presAssocID="{CB07919F-1804-43CD-AC20-01ACECDB5FBA}" presName="spacer" presStyleCnt="0"/>
      <dgm:spPr/>
    </dgm:pt>
    <dgm:pt modelId="{B48B27E7-A4CF-4546-AA9E-5A0A9BC9B81F}" type="pres">
      <dgm:prSet presAssocID="{152D8B90-6427-49B6-B6FB-C77994994121}" presName="parentText" presStyleLbl="node1" presStyleIdx="1" presStyleCnt="3">
        <dgm:presLayoutVars>
          <dgm:chMax val="0"/>
          <dgm:bulletEnabled val="1"/>
        </dgm:presLayoutVars>
      </dgm:prSet>
      <dgm:spPr/>
    </dgm:pt>
    <dgm:pt modelId="{D2CA294A-2F23-42D5-A6F1-915CBF184DDA}" type="pres">
      <dgm:prSet presAssocID="{3078177C-692F-411A-BEA5-32BA92862301}" presName="spacer" presStyleCnt="0"/>
      <dgm:spPr/>
    </dgm:pt>
    <dgm:pt modelId="{231669CB-D93F-45C2-8A59-5E684E0B4425}" type="pres">
      <dgm:prSet presAssocID="{7F248B0C-775E-4E4C-B88B-345EEA4B90F2}" presName="parentText" presStyleLbl="node1" presStyleIdx="2" presStyleCnt="3">
        <dgm:presLayoutVars>
          <dgm:chMax val="0"/>
          <dgm:bulletEnabled val="1"/>
        </dgm:presLayoutVars>
      </dgm:prSet>
      <dgm:spPr/>
    </dgm:pt>
  </dgm:ptLst>
  <dgm:cxnLst>
    <dgm:cxn modelId="{36332409-C36A-4DEB-87DD-C9C5B35B0096}" srcId="{8944AAEE-50D1-4E7C-9DB7-DC63E7D80CAF}" destId="{152D8B90-6427-49B6-B6FB-C77994994121}" srcOrd="1" destOrd="0" parTransId="{C957B30E-7AF5-4B3F-8851-2B893E2EB15F}" sibTransId="{3078177C-692F-411A-BEA5-32BA92862301}"/>
    <dgm:cxn modelId="{C2EF7424-432F-454F-A004-A8FAC75DC070}" srcId="{8944AAEE-50D1-4E7C-9DB7-DC63E7D80CAF}" destId="{5BC41698-2F34-444C-AB6B-BAF4F21D1673}" srcOrd="0" destOrd="0" parTransId="{1B092200-E96E-45B7-86A2-FEA083C7DA7C}" sibTransId="{CB07919F-1804-43CD-AC20-01ACECDB5FBA}"/>
    <dgm:cxn modelId="{CB5D4C5F-10BE-4646-8F01-FD50F79A1757}" srcId="{8944AAEE-50D1-4E7C-9DB7-DC63E7D80CAF}" destId="{7F248B0C-775E-4E4C-B88B-345EEA4B90F2}" srcOrd="2" destOrd="0" parTransId="{4203444B-2743-4B6F-B9BB-770B1E156728}" sibTransId="{44F47C0D-6D2E-4E05-873D-4898EF8FF38D}"/>
    <dgm:cxn modelId="{714B40A4-00C6-4A87-A355-5272A82CD274}" type="presOf" srcId="{8944AAEE-50D1-4E7C-9DB7-DC63E7D80CAF}" destId="{54110B7E-40D8-465E-80E1-9A8D6A325ADD}" srcOrd="0" destOrd="0" presId="urn:microsoft.com/office/officeart/2005/8/layout/vList2"/>
    <dgm:cxn modelId="{550E62C7-873F-4E78-B235-BAC853F45403}" type="presOf" srcId="{7F248B0C-775E-4E4C-B88B-345EEA4B90F2}" destId="{231669CB-D93F-45C2-8A59-5E684E0B4425}" srcOrd="0" destOrd="0" presId="urn:microsoft.com/office/officeart/2005/8/layout/vList2"/>
    <dgm:cxn modelId="{EC96BAE1-6179-47E4-8EB3-0841CD8A0C3E}" type="presOf" srcId="{152D8B90-6427-49B6-B6FB-C77994994121}" destId="{B48B27E7-A4CF-4546-AA9E-5A0A9BC9B81F}" srcOrd="0" destOrd="0" presId="urn:microsoft.com/office/officeart/2005/8/layout/vList2"/>
    <dgm:cxn modelId="{747CA9E4-10DB-4BD4-9BD1-63953667D014}" type="presOf" srcId="{5BC41698-2F34-444C-AB6B-BAF4F21D1673}" destId="{67820DEB-6D37-4AB6-8A44-DB6DA2A9CFBA}" srcOrd="0" destOrd="0" presId="urn:microsoft.com/office/officeart/2005/8/layout/vList2"/>
    <dgm:cxn modelId="{7AD6A26B-9EC8-4AA7-B6A1-2BD105A3E590}" type="presParOf" srcId="{54110B7E-40D8-465E-80E1-9A8D6A325ADD}" destId="{67820DEB-6D37-4AB6-8A44-DB6DA2A9CFBA}" srcOrd="0" destOrd="0" presId="urn:microsoft.com/office/officeart/2005/8/layout/vList2"/>
    <dgm:cxn modelId="{FD5B1012-595D-4E00-B9FD-D5929CB09B3E}" type="presParOf" srcId="{54110B7E-40D8-465E-80E1-9A8D6A325ADD}" destId="{3FE0F8A1-557C-41EB-81FE-F495D37D5623}" srcOrd="1" destOrd="0" presId="urn:microsoft.com/office/officeart/2005/8/layout/vList2"/>
    <dgm:cxn modelId="{CD3851C1-0FC1-4E17-B840-A81963B8E4A0}" type="presParOf" srcId="{54110B7E-40D8-465E-80E1-9A8D6A325ADD}" destId="{B48B27E7-A4CF-4546-AA9E-5A0A9BC9B81F}" srcOrd="2" destOrd="0" presId="urn:microsoft.com/office/officeart/2005/8/layout/vList2"/>
    <dgm:cxn modelId="{AE812E18-3987-4E34-AEAC-34B622171FC7}" type="presParOf" srcId="{54110B7E-40D8-465E-80E1-9A8D6A325ADD}" destId="{D2CA294A-2F23-42D5-A6F1-915CBF184DDA}" srcOrd="3" destOrd="0" presId="urn:microsoft.com/office/officeart/2005/8/layout/vList2"/>
    <dgm:cxn modelId="{5B49AA5F-D061-407D-A82D-52A69A444879}" type="presParOf" srcId="{54110B7E-40D8-465E-80E1-9A8D6A325ADD}" destId="{231669CB-D93F-45C2-8A59-5E684E0B4425}"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820DEB-6D37-4AB6-8A44-DB6DA2A9CFBA}">
      <dsp:nvSpPr>
        <dsp:cNvPr id="0" name=""/>
        <dsp:cNvSpPr/>
      </dsp:nvSpPr>
      <dsp:spPr>
        <a:xfrm>
          <a:off x="0" y="717194"/>
          <a:ext cx="7168014" cy="81549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GB" sz="3400" kern="1200" dirty="0"/>
            <a:t>Access and Engagement</a:t>
          </a:r>
          <a:endParaRPr lang="en-US" sz="3400" kern="1200" dirty="0"/>
        </a:p>
      </dsp:txBody>
      <dsp:txXfrm>
        <a:off x="39809" y="757003"/>
        <a:ext cx="7088396" cy="735872"/>
      </dsp:txXfrm>
    </dsp:sp>
    <dsp:sp modelId="{B48B27E7-A4CF-4546-AA9E-5A0A9BC9B81F}">
      <dsp:nvSpPr>
        <dsp:cNvPr id="0" name=""/>
        <dsp:cNvSpPr/>
      </dsp:nvSpPr>
      <dsp:spPr>
        <a:xfrm>
          <a:off x="0" y="1630604"/>
          <a:ext cx="7168014" cy="815490"/>
        </a:xfrm>
        <a:prstGeom prst="roundRect">
          <a:avLst/>
        </a:prstGeom>
        <a:solidFill>
          <a:schemeClr val="accent2">
            <a:hueOff val="-665912"/>
            <a:satOff val="-293"/>
            <a:lumOff val="78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GB" sz="3400" kern="1200" dirty="0"/>
            <a:t>Common Mental Health Presentations</a:t>
          </a:r>
          <a:endParaRPr lang="en-US" sz="3400" kern="1200" dirty="0"/>
        </a:p>
      </dsp:txBody>
      <dsp:txXfrm>
        <a:off x="39809" y="1670413"/>
        <a:ext cx="7088396" cy="735872"/>
      </dsp:txXfrm>
    </dsp:sp>
    <dsp:sp modelId="{231669CB-D93F-45C2-8A59-5E684E0B4425}">
      <dsp:nvSpPr>
        <dsp:cNvPr id="0" name=""/>
        <dsp:cNvSpPr/>
      </dsp:nvSpPr>
      <dsp:spPr>
        <a:xfrm>
          <a:off x="0" y="2544014"/>
          <a:ext cx="7168014" cy="815490"/>
        </a:xfrm>
        <a:prstGeom prst="roundRect">
          <a:avLst/>
        </a:prstGeom>
        <a:solidFill>
          <a:schemeClr val="accent2">
            <a:hueOff val="-1331824"/>
            <a:satOff val="-586"/>
            <a:lumOff val="156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GB" sz="3400" kern="1200" dirty="0"/>
            <a:t>Barriers to Accessing Support</a:t>
          </a:r>
          <a:endParaRPr lang="en-US" sz="3400" kern="1200" dirty="0"/>
        </a:p>
      </dsp:txBody>
      <dsp:txXfrm>
        <a:off x="39809" y="2583823"/>
        <a:ext cx="7088396" cy="73587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E47691-FC30-4B4C-ADBC-D7E29C93BB75}" type="datetimeFigureOut">
              <a:rPr lang="en-GB" smtClean="0"/>
              <a:t>27/09/2022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1FD4CF-C62A-4461-87D0-8BF882E11302}" type="slidenum">
              <a:rPr lang="en-GB" smtClean="0"/>
              <a:t>‹#›</a:t>
            </a:fld>
            <a:endParaRPr lang="en-GB"/>
          </a:p>
        </p:txBody>
      </p:sp>
    </p:spTree>
    <p:extLst>
      <p:ext uri="{BB962C8B-B14F-4D97-AF65-F5344CB8AC3E}">
        <p14:creationId xmlns:p14="http://schemas.microsoft.com/office/powerpoint/2010/main" val="1560890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1FD4CF-C62A-4461-87D0-8BF882E11302}" type="slidenum">
              <a:rPr lang="en-GB" smtClean="0"/>
              <a:t>1</a:t>
            </a:fld>
            <a:endParaRPr lang="en-GB"/>
          </a:p>
        </p:txBody>
      </p:sp>
    </p:spTree>
    <p:extLst>
      <p:ext uri="{BB962C8B-B14F-4D97-AF65-F5344CB8AC3E}">
        <p14:creationId xmlns:p14="http://schemas.microsoft.com/office/powerpoint/2010/main" val="8823279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1FD4CF-C62A-4461-87D0-8BF882E11302}" type="slidenum">
              <a:rPr lang="en-GB" smtClean="0"/>
              <a:t>10</a:t>
            </a:fld>
            <a:endParaRPr lang="en-GB"/>
          </a:p>
        </p:txBody>
      </p:sp>
    </p:spTree>
    <p:extLst>
      <p:ext uri="{BB962C8B-B14F-4D97-AF65-F5344CB8AC3E}">
        <p14:creationId xmlns:p14="http://schemas.microsoft.com/office/powerpoint/2010/main" val="1526815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6E1FD4CF-C62A-4461-87D0-8BF882E11302}" type="slidenum">
              <a:rPr lang="en-GB" smtClean="0"/>
              <a:t>2</a:t>
            </a:fld>
            <a:endParaRPr lang="en-GB"/>
          </a:p>
        </p:txBody>
      </p:sp>
    </p:spTree>
    <p:extLst>
      <p:ext uri="{BB962C8B-B14F-4D97-AF65-F5344CB8AC3E}">
        <p14:creationId xmlns:p14="http://schemas.microsoft.com/office/powerpoint/2010/main" val="4192731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1FD4CF-C62A-4461-87D0-8BF882E11302}" type="slidenum">
              <a:rPr lang="en-GB" smtClean="0"/>
              <a:t>3</a:t>
            </a:fld>
            <a:endParaRPr lang="en-GB"/>
          </a:p>
        </p:txBody>
      </p:sp>
    </p:spTree>
    <p:extLst>
      <p:ext uri="{BB962C8B-B14F-4D97-AF65-F5344CB8AC3E}">
        <p14:creationId xmlns:p14="http://schemas.microsoft.com/office/powerpoint/2010/main" val="3583917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1FD4CF-C62A-4461-87D0-8BF882E11302}" type="slidenum">
              <a:rPr lang="en-GB" smtClean="0"/>
              <a:t>4</a:t>
            </a:fld>
            <a:endParaRPr lang="en-GB"/>
          </a:p>
        </p:txBody>
      </p:sp>
    </p:spTree>
    <p:extLst>
      <p:ext uri="{BB962C8B-B14F-4D97-AF65-F5344CB8AC3E}">
        <p14:creationId xmlns:p14="http://schemas.microsoft.com/office/powerpoint/2010/main" val="4241176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1FD4CF-C62A-4461-87D0-8BF882E11302}" type="slidenum">
              <a:rPr lang="en-GB" smtClean="0"/>
              <a:t>5</a:t>
            </a:fld>
            <a:endParaRPr lang="en-GB"/>
          </a:p>
        </p:txBody>
      </p:sp>
    </p:spTree>
    <p:extLst>
      <p:ext uri="{BB962C8B-B14F-4D97-AF65-F5344CB8AC3E}">
        <p14:creationId xmlns:p14="http://schemas.microsoft.com/office/powerpoint/2010/main" val="40182376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6E1FD4CF-C62A-4461-87D0-8BF882E11302}" type="slidenum">
              <a:rPr lang="en-GB" smtClean="0"/>
              <a:t>6</a:t>
            </a:fld>
            <a:endParaRPr lang="en-GB"/>
          </a:p>
        </p:txBody>
      </p:sp>
    </p:spTree>
    <p:extLst>
      <p:ext uri="{BB962C8B-B14F-4D97-AF65-F5344CB8AC3E}">
        <p14:creationId xmlns:p14="http://schemas.microsoft.com/office/powerpoint/2010/main" val="12298492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dirty="0"/>
          </a:p>
        </p:txBody>
      </p:sp>
      <p:sp>
        <p:nvSpPr>
          <p:cNvPr id="4" name="Slide Number Placeholder 3"/>
          <p:cNvSpPr>
            <a:spLocks noGrp="1"/>
          </p:cNvSpPr>
          <p:nvPr>
            <p:ph type="sldNum" sz="quarter" idx="5"/>
          </p:nvPr>
        </p:nvSpPr>
        <p:spPr/>
        <p:txBody>
          <a:bodyPr/>
          <a:lstStyle/>
          <a:p>
            <a:fld id="{6E1FD4CF-C62A-4461-87D0-8BF882E11302}" type="slidenum">
              <a:rPr lang="en-GB" smtClean="0"/>
              <a:t>7</a:t>
            </a:fld>
            <a:endParaRPr lang="en-GB"/>
          </a:p>
        </p:txBody>
      </p:sp>
    </p:spTree>
    <p:extLst>
      <p:ext uri="{BB962C8B-B14F-4D97-AF65-F5344CB8AC3E}">
        <p14:creationId xmlns:p14="http://schemas.microsoft.com/office/powerpoint/2010/main" val="41365808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1FD4CF-C62A-4461-87D0-8BF882E11302}" type="slidenum">
              <a:rPr lang="en-GB" smtClean="0"/>
              <a:t>8</a:t>
            </a:fld>
            <a:endParaRPr lang="en-GB"/>
          </a:p>
        </p:txBody>
      </p:sp>
    </p:spTree>
    <p:extLst>
      <p:ext uri="{BB962C8B-B14F-4D97-AF65-F5344CB8AC3E}">
        <p14:creationId xmlns:p14="http://schemas.microsoft.com/office/powerpoint/2010/main" val="20447780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1FD4CF-C62A-4461-87D0-8BF882E11302}" type="slidenum">
              <a:rPr lang="en-GB" smtClean="0"/>
              <a:t>9</a:t>
            </a:fld>
            <a:endParaRPr lang="en-GB"/>
          </a:p>
        </p:txBody>
      </p:sp>
    </p:spTree>
    <p:extLst>
      <p:ext uri="{BB962C8B-B14F-4D97-AF65-F5344CB8AC3E}">
        <p14:creationId xmlns:p14="http://schemas.microsoft.com/office/powerpoint/2010/main" val="3578633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ACD5F7A-6E23-44EE-A0AD-07E9D75080F6}" type="datetimeFigureOut">
              <a:rPr lang="en-GB" smtClean="0"/>
              <a:t>27/09/2022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D5F438-1623-44EC-BB74-3CFB78DAC2B4}"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3282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CD5F7A-6E23-44EE-A0AD-07E9D75080F6}" type="datetimeFigureOut">
              <a:rPr lang="en-GB" smtClean="0"/>
              <a:t>27/09/2022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D5F438-1623-44EC-BB74-3CFB78DAC2B4}" type="slidenum">
              <a:rPr lang="en-GB" smtClean="0"/>
              <a:t>‹#›</a:t>
            </a:fld>
            <a:endParaRPr lang="en-GB"/>
          </a:p>
        </p:txBody>
      </p:sp>
    </p:spTree>
    <p:extLst>
      <p:ext uri="{BB962C8B-B14F-4D97-AF65-F5344CB8AC3E}">
        <p14:creationId xmlns:p14="http://schemas.microsoft.com/office/powerpoint/2010/main" val="2044479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CD5F7A-6E23-44EE-A0AD-07E9D75080F6}" type="datetimeFigureOut">
              <a:rPr lang="en-GB" smtClean="0"/>
              <a:t>27/09/2022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D5F438-1623-44EC-BB74-3CFB78DAC2B4}" type="slidenum">
              <a:rPr lang="en-GB" smtClean="0"/>
              <a:t>‹#›</a:t>
            </a:fld>
            <a:endParaRPr lang="en-GB"/>
          </a:p>
        </p:txBody>
      </p:sp>
    </p:spTree>
    <p:extLst>
      <p:ext uri="{BB962C8B-B14F-4D97-AF65-F5344CB8AC3E}">
        <p14:creationId xmlns:p14="http://schemas.microsoft.com/office/powerpoint/2010/main" val="2766829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CD5F7A-6E23-44EE-A0AD-07E9D75080F6}" type="datetimeFigureOut">
              <a:rPr lang="en-GB" smtClean="0"/>
              <a:t>27/09/2022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D5F438-1623-44EC-BB74-3CFB78DAC2B4}" type="slidenum">
              <a:rPr lang="en-GB" smtClean="0"/>
              <a:t>‹#›</a:t>
            </a:fld>
            <a:endParaRPr lang="en-GB"/>
          </a:p>
        </p:txBody>
      </p:sp>
    </p:spTree>
    <p:extLst>
      <p:ext uri="{BB962C8B-B14F-4D97-AF65-F5344CB8AC3E}">
        <p14:creationId xmlns:p14="http://schemas.microsoft.com/office/powerpoint/2010/main" val="2589375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CD5F7A-6E23-44EE-A0AD-07E9D75080F6}" type="datetimeFigureOut">
              <a:rPr lang="en-GB" smtClean="0"/>
              <a:t>27/09/2022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D5F438-1623-44EC-BB74-3CFB78DAC2B4}"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9786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CD5F7A-6E23-44EE-A0AD-07E9D75080F6}" type="datetimeFigureOut">
              <a:rPr lang="en-GB" smtClean="0"/>
              <a:t>27/09/2022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D5F438-1623-44EC-BB74-3CFB78DAC2B4}" type="slidenum">
              <a:rPr lang="en-GB" smtClean="0"/>
              <a:t>‹#›</a:t>
            </a:fld>
            <a:endParaRPr lang="en-GB"/>
          </a:p>
        </p:txBody>
      </p:sp>
    </p:spTree>
    <p:extLst>
      <p:ext uri="{BB962C8B-B14F-4D97-AF65-F5344CB8AC3E}">
        <p14:creationId xmlns:p14="http://schemas.microsoft.com/office/powerpoint/2010/main" val="2760005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CD5F7A-6E23-44EE-A0AD-07E9D75080F6}" type="datetimeFigureOut">
              <a:rPr lang="en-GB" smtClean="0"/>
              <a:t>27/09/2022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8D5F438-1623-44EC-BB74-3CFB78DAC2B4}" type="slidenum">
              <a:rPr lang="en-GB" smtClean="0"/>
              <a:t>‹#›</a:t>
            </a:fld>
            <a:endParaRPr lang="en-GB"/>
          </a:p>
        </p:txBody>
      </p:sp>
    </p:spTree>
    <p:extLst>
      <p:ext uri="{BB962C8B-B14F-4D97-AF65-F5344CB8AC3E}">
        <p14:creationId xmlns:p14="http://schemas.microsoft.com/office/powerpoint/2010/main" val="43683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CD5F7A-6E23-44EE-A0AD-07E9D75080F6}" type="datetimeFigureOut">
              <a:rPr lang="en-GB" smtClean="0"/>
              <a:t>27/09/2022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8D5F438-1623-44EC-BB74-3CFB78DAC2B4}" type="slidenum">
              <a:rPr lang="en-GB" smtClean="0"/>
              <a:t>‹#›</a:t>
            </a:fld>
            <a:endParaRPr lang="en-GB"/>
          </a:p>
        </p:txBody>
      </p:sp>
    </p:spTree>
    <p:extLst>
      <p:ext uri="{BB962C8B-B14F-4D97-AF65-F5344CB8AC3E}">
        <p14:creationId xmlns:p14="http://schemas.microsoft.com/office/powerpoint/2010/main" val="449241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ACD5F7A-6E23-44EE-A0AD-07E9D75080F6}" type="datetimeFigureOut">
              <a:rPr lang="en-GB" smtClean="0"/>
              <a:t>27/09/2022</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58D5F438-1623-44EC-BB74-3CFB78DAC2B4}" type="slidenum">
              <a:rPr lang="en-GB" smtClean="0"/>
              <a:t>‹#›</a:t>
            </a:fld>
            <a:endParaRPr lang="en-GB"/>
          </a:p>
        </p:txBody>
      </p:sp>
    </p:spTree>
    <p:extLst>
      <p:ext uri="{BB962C8B-B14F-4D97-AF65-F5344CB8AC3E}">
        <p14:creationId xmlns:p14="http://schemas.microsoft.com/office/powerpoint/2010/main" val="1336932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ACD5F7A-6E23-44EE-A0AD-07E9D75080F6}" type="datetimeFigureOut">
              <a:rPr lang="en-GB" smtClean="0"/>
              <a:t>27/09/2022</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8D5F438-1623-44EC-BB74-3CFB78DAC2B4}" type="slidenum">
              <a:rPr lang="en-GB" smtClean="0"/>
              <a:t>‹#›</a:t>
            </a:fld>
            <a:endParaRPr lang="en-GB"/>
          </a:p>
        </p:txBody>
      </p:sp>
    </p:spTree>
    <p:extLst>
      <p:ext uri="{BB962C8B-B14F-4D97-AF65-F5344CB8AC3E}">
        <p14:creationId xmlns:p14="http://schemas.microsoft.com/office/powerpoint/2010/main" val="1945586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CD5F7A-6E23-44EE-A0AD-07E9D75080F6}" type="datetimeFigureOut">
              <a:rPr lang="en-GB" smtClean="0"/>
              <a:t>27/09/2022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D5F438-1623-44EC-BB74-3CFB78DAC2B4}" type="slidenum">
              <a:rPr lang="en-GB" smtClean="0"/>
              <a:t>‹#›</a:t>
            </a:fld>
            <a:endParaRPr lang="en-GB"/>
          </a:p>
        </p:txBody>
      </p:sp>
    </p:spTree>
    <p:extLst>
      <p:ext uri="{BB962C8B-B14F-4D97-AF65-F5344CB8AC3E}">
        <p14:creationId xmlns:p14="http://schemas.microsoft.com/office/powerpoint/2010/main" val="2400823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ACD5F7A-6E23-44EE-A0AD-07E9D75080F6}" type="datetimeFigureOut">
              <a:rPr lang="en-GB" smtClean="0"/>
              <a:t>27/09/2022</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8D5F438-1623-44EC-BB74-3CFB78DAC2B4}"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6105792"/>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7.sv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image" Target="../media/image5.svg"/><Relationship Id="rId5" Type="http://schemas.openxmlformats.org/officeDocument/2006/relationships/diagramQuickStyle" Target="../diagrams/quickStyle1.xml"/><Relationship Id="rId10" Type="http://schemas.openxmlformats.org/officeDocument/2006/relationships/image" Target="../media/image4.png"/><Relationship Id="rId4" Type="http://schemas.openxmlformats.org/officeDocument/2006/relationships/diagramLayout" Target="../diagrams/layout1.xml"/><Relationship Id="rId9" Type="http://schemas.openxmlformats.org/officeDocument/2006/relationships/image" Target="../media/image3.svg"/></Relationships>
</file>

<file path=ppt/slides/_rels/slide5.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6.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7.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8.jpg"/><Relationship Id="rId7" Type="http://schemas.openxmlformats.org/officeDocument/2006/relationships/image" Target="../media/image5.sv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 Id="rId9" Type="http://schemas.openxmlformats.org/officeDocument/2006/relationships/image" Target="../media/image7.svg"/></Relationships>
</file>

<file path=ppt/slides/_rels/slide9.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45186-B166-4655-B317-D134F0C0153A}"/>
              </a:ext>
            </a:extLst>
          </p:cNvPr>
          <p:cNvSpPr>
            <a:spLocks noGrp="1"/>
          </p:cNvSpPr>
          <p:nvPr>
            <p:ph type="title"/>
          </p:nvPr>
        </p:nvSpPr>
        <p:spPr>
          <a:xfrm>
            <a:off x="3836504" y="2334196"/>
            <a:ext cx="7319175" cy="1990915"/>
          </a:xfrm>
        </p:spPr>
        <p:txBody>
          <a:bodyPr vert="horz" lIns="91440" tIns="45720" rIns="91440" bIns="45720" rtlCol="0" anchor="b">
            <a:normAutofit/>
          </a:bodyPr>
          <a:lstStyle/>
          <a:p>
            <a:r>
              <a:rPr lang="en-US" sz="5400" dirty="0">
                <a:solidFill>
                  <a:schemeClr val="tx1">
                    <a:lumMod val="85000"/>
                    <a:lumOff val="15000"/>
                  </a:schemeClr>
                </a:solidFill>
              </a:rPr>
              <a:t>MHST Young People’s Working Group </a:t>
            </a:r>
          </a:p>
        </p:txBody>
      </p:sp>
      <p:sp>
        <p:nvSpPr>
          <p:cNvPr id="34" name="TextBox 33">
            <a:extLst>
              <a:ext uri="{FF2B5EF4-FFF2-40B4-BE49-F238E27FC236}">
                <a16:creationId xmlns:a16="http://schemas.microsoft.com/office/drawing/2014/main" id="{F5523C7E-06A1-461C-8133-55751B6BBB77}"/>
              </a:ext>
            </a:extLst>
          </p:cNvPr>
          <p:cNvSpPr txBox="1"/>
          <p:nvPr/>
        </p:nvSpPr>
        <p:spPr>
          <a:xfrm>
            <a:off x="3944603" y="4554113"/>
            <a:ext cx="6096000" cy="369332"/>
          </a:xfrm>
          <a:prstGeom prst="rect">
            <a:avLst/>
          </a:prstGeom>
          <a:noFill/>
        </p:spPr>
        <p:txBody>
          <a:bodyPr wrap="square">
            <a:spAutoFit/>
          </a:bodyPr>
          <a:lstStyle/>
          <a:p>
            <a:r>
              <a:rPr lang="en-GB" sz="1800" b="1" dirty="0">
                <a:solidFill>
                  <a:schemeClr val="bg1">
                    <a:lumMod val="75000"/>
                  </a:schemeClr>
                </a:solidFill>
                <a:effectLst/>
                <a:latin typeface="Arial" panose="020B0604020202020204" pitchFamily="34" charset="0"/>
                <a:ea typeface="Calibri" panose="020F0502020204030204" pitchFamily="34" charset="0"/>
              </a:rPr>
              <a:t>Slough MHST Schools Cluster Meeting 22</a:t>
            </a:r>
            <a:r>
              <a:rPr lang="en-GB" sz="1800" b="1" baseline="30000" dirty="0">
                <a:solidFill>
                  <a:schemeClr val="bg1">
                    <a:lumMod val="75000"/>
                  </a:schemeClr>
                </a:solidFill>
                <a:effectLst/>
                <a:latin typeface="Arial" panose="020B0604020202020204" pitchFamily="34" charset="0"/>
                <a:ea typeface="Calibri" panose="020F0502020204030204" pitchFamily="34" charset="0"/>
              </a:rPr>
              <a:t>nd</a:t>
            </a:r>
            <a:r>
              <a:rPr lang="en-GB" sz="1800" b="1" dirty="0">
                <a:solidFill>
                  <a:schemeClr val="bg1">
                    <a:lumMod val="75000"/>
                  </a:schemeClr>
                </a:solidFill>
                <a:effectLst/>
                <a:latin typeface="Arial" panose="020B0604020202020204" pitchFamily="34" charset="0"/>
                <a:ea typeface="Calibri" panose="020F0502020204030204" pitchFamily="34" charset="0"/>
              </a:rPr>
              <a:t> June 2022</a:t>
            </a:r>
            <a:endParaRPr lang="en-GB" dirty="0">
              <a:solidFill>
                <a:schemeClr val="bg1">
                  <a:lumMod val="75000"/>
                </a:schemeClr>
              </a:solidFill>
            </a:endParaRPr>
          </a:p>
        </p:txBody>
      </p:sp>
      <p:pic>
        <p:nvPicPr>
          <p:cNvPr id="42" name="Picture 41">
            <a:extLst>
              <a:ext uri="{FF2B5EF4-FFF2-40B4-BE49-F238E27FC236}">
                <a16:creationId xmlns:a16="http://schemas.microsoft.com/office/drawing/2014/main" id="{357E1FAA-FCEC-458E-B3CD-765CFCD103A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4584" y="523684"/>
            <a:ext cx="3571919" cy="3030487"/>
          </a:xfrm>
          <a:prstGeom prst="rect">
            <a:avLst/>
          </a:prstGeom>
        </p:spPr>
      </p:pic>
    </p:spTree>
    <p:extLst>
      <p:ext uri="{BB962C8B-B14F-4D97-AF65-F5344CB8AC3E}">
        <p14:creationId xmlns:p14="http://schemas.microsoft.com/office/powerpoint/2010/main" val="2215374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E4F1CCC-3087-4B98-9781-5D80BBBB2BDF}"/>
              </a:ext>
            </a:extLst>
          </p:cNvPr>
          <p:cNvSpPr/>
          <p:nvPr/>
        </p:nvSpPr>
        <p:spPr>
          <a:xfrm>
            <a:off x="2763748" y="3429000"/>
            <a:ext cx="8691937" cy="18930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Speech Bubble: Rectangle with Corners Rounded 1">
            <a:extLst>
              <a:ext uri="{FF2B5EF4-FFF2-40B4-BE49-F238E27FC236}">
                <a16:creationId xmlns:a16="http://schemas.microsoft.com/office/drawing/2014/main" id="{8E9B436E-8B39-446F-B790-69AEABE0BA42}"/>
              </a:ext>
            </a:extLst>
          </p:cNvPr>
          <p:cNvSpPr/>
          <p:nvPr/>
        </p:nvSpPr>
        <p:spPr>
          <a:xfrm>
            <a:off x="442519" y="738426"/>
            <a:ext cx="4231082" cy="2637947"/>
          </a:xfrm>
          <a:prstGeom prst="wedgeRoundRectCallout">
            <a:avLst>
              <a:gd name="adj1" fmla="val -42703"/>
              <a:gd name="adj2" fmla="val 71232"/>
              <a:gd name="adj3" fmla="val 16667"/>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dirty="0">
                <a:solidFill>
                  <a:schemeClr val="tx1"/>
                </a:solidFill>
                <a:latin typeface="Ink Free" panose="03080402000500000000" pitchFamily="66" charset="0"/>
              </a:rPr>
              <a:t>“It was good to communicate and speak about raising awareness about mental health. It was reassuring to know that people are aware about the stigma surrounding mental health in schools amongst young children. The Mental health team were very supportive.”</a:t>
            </a:r>
          </a:p>
          <a:p>
            <a:pPr algn="just"/>
            <a:r>
              <a:rPr lang="en-GB" b="1" dirty="0">
                <a:solidFill>
                  <a:schemeClr val="tx1"/>
                </a:solidFill>
                <a:latin typeface="+mj-lt"/>
              </a:rPr>
              <a:t>Wexham School Student</a:t>
            </a:r>
            <a:endParaRPr lang="en-US" b="1" dirty="0">
              <a:solidFill>
                <a:schemeClr val="tx1"/>
              </a:solidFill>
              <a:latin typeface="+mj-lt"/>
            </a:endParaRPr>
          </a:p>
        </p:txBody>
      </p:sp>
      <p:sp>
        <p:nvSpPr>
          <p:cNvPr id="13" name="Speech Bubble: Rectangle with Corners Rounded 12">
            <a:extLst>
              <a:ext uri="{FF2B5EF4-FFF2-40B4-BE49-F238E27FC236}">
                <a16:creationId xmlns:a16="http://schemas.microsoft.com/office/drawing/2014/main" id="{2F138B3A-4D1C-448C-BE5B-4E1D1A7A9894}"/>
              </a:ext>
            </a:extLst>
          </p:cNvPr>
          <p:cNvSpPr/>
          <p:nvPr/>
        </p:nvSpPr>
        <p:spPr>
          <a:xfrm>
            <a:off x="1131205" y="3797400"/>
            <a:ext cx="4964795" cy="2028342"/>
          </a:xfrm>
          <a:prstGeom prst="wedgeRoundRectCallout">
            <a:avLst>
              <a:gd name="adj1" fmla="val 39342"/>
              <a:gd name="adj2" fmla="val 65895"/>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dirty="0">
                <a:solidFill>
                  <a:schemeClr val="tx1"/>
                </a:solidFill>
                <a:latin typeface="Ink Free" panose="03080402000500000000" pitchFamily="66" charset="0"/>
              </a:rPr>
              <a:t>“We felt very comfortable speaking to the MH team, at the meeting. It was helpful to get an insight of how other schools are dealing with issues of mental health and what support systems they have put in place compared to Wexham” </a:t>
            </a:r>
            <a:r>
              <a:rPr lang="en-GB" b="1" dirty="0">
                <a:solidFill>
                  <a:schemeClr val="tx1"/>
                </a:solidFill>
                <a:latin typeface="+mj-lt"/>
              </a:rPr>
              <a:t>Wexham School Student</a:t>
            </a:r>
            <a:endParaRPr lang="en-US" b="1" dirty="0">
              <a:solidFill>
                <a:schemeClr val="tx1"/>
              </a:solidFill>
              <a:latin typeface="+mj-lt"/>
            </a:endParaRPr>
          </a:p>
        </p:txBody>
      </p:sp>
      <p:sp>
        <p:nvSpPr>
          <p:cNvPr id="17" name="Speech Bubble: Rectangle with Corners Rounded 16">
            <a:extLst>
              <a:ext uri="{FF2B5EF4-FFF2-40B4-BE49-F238E27FC236}">
                <a16:creationId xmlns:a16="http://schemas.microsoft.com/office/drawing/2014/main" id="{302BFE60-779F-466E-99F0-A5984022ACCF}"/>
              </a:ext>
            </a:extLst>
          </p:cNvPr>
          <p:cNvSpPr/>
          <p:nvPr/>
        </p:nvSpPr>
        <p:spPr>
          <a:xfrm>
            <a:off x="4832514" y="1626408"/>
            <a:ext cx="6919926" cy="2028341"/>
          </a:xfrm>
          <a:prstGeom prst="wedgeRoundRectCallout">
            <a:avLst>
              <a:gd name="adj1" fmla="val -639"/>
              <a:gd name="adj2" fmla="val 76115"/>
              <a:gd name="adj3" fmla="val 16667"/>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algn="just"/>
            <a:r>
              <a:rPr lang="en-GB" sz="1600" dirty="0">
                <a:solidFill>
                  <a:srgbClr val="000000"/>
                </a:solidFill>
                <a:latin typeface="Ink Free" panose="03080402000500000000" pitchFamily="66" charset="0"/>
                <a:ea typeface="Calibri" panose="020F0502020204030204" pitchFamily="34" charset="0"/>
              </a:rPr>
              <a:t>“</a:t>
            </a:r>
            <a:r>
              <a:rPr lang="en-GB" sz="1600" dirty="0">
                <a:solidFill>
                  <a:srgbClr val="000000"/>
                </a:solidFill>
                <a:effectLst/>
                <a:latin typeface="Ink Free" panose="03080402000500000000" pitchFamily="66" charset="0"/>
                <a:ea typeface="Calibri" panose="020F0502020204030204" pitchFamily="34" charset="0"/>
              </a:rPr>
              <a:t>I think it was quite an interesting session. We learnt about each other’s schools and how Wexham dealt with issues which was quite inspirational. The discussions with the mental health practitioners allowed us to highlight some things going on at school and share ideas on how they could be dealt with. Overall it was quite enjoyable and I will be looking forward to the next session.” </a:t>
            </a:r>
          </a:p>
          <a:p>
            <a:pPr marL="457200" algn="just"/>
            <a:r>
              <a:rPr lang="en-GB" sz="1600" b="1" dirty="0">
                <a:solidFill>
                  <a:schemeClr val="tx1"/>
                </a:solidFill>
                <a:latin typeface="+mj-lt"/>
              </a:rPr>
              <a:t>Lynch Hill Enterprise Academy Student</a:t>
            </a:r>
            <a:endParaRPr lang="en-US" sz="1600" b="1" dirty="0">
              <a:solidFill>
                <a:schemeClr val="tx1"/>
              </a:solidFill>
              <a:latin typeface="+mj-lt"/>
            </a:endParaRPr>
          </a:p>
        </p:txBody>
      </p:sp>
      <p:sp>
        <p:nvSpPr>
          <p:cNvPr id="4" name="Rectangle: Rounded Corners 3">
            <a:extLst>
              <a:ext uri="{FF2B5EF4-FFF2-40B4-BE49-F238E27FC236}">
                <a16:creationId xmlns:a16="http://schemas.microsoft.com/office/drawing/2014/main" id="{C6C5AA1D-6431-4AF4-BFE3-CEE9ED5B4EEB}"/>
              </a:ext>
            </a:extLst>
          </p:cNvPr>
          <p:cNvSpPr/>
          <p:nvPr/>
        </p:nvSpPr>
        <p:spPr>
          <a:xfrm>
            <a:off x="6411519" y="4438530"/>
            <a:ext cx="5249650" cy="1140337"/>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800" dirty="0">
                <a:solidFill>
                  <a:schemeClr val="tx1"/>
                </a:solidFill>
                <a:effectLst/>
                <a:latin typeface="Ink Free" panose="03080402000500000000" pitchFamily="66" charset="0"/>
                <a:ea typeface="Calibri" panose="020F0502020204030204" pitchFamily="34" charset="0"/>
              </a:rPr>
              <a:t>“It was really good that we got talk about people’s feelings and how we can help.” </a:t>
            </a:r>
          </a:p>
          <a:p>
            <a:r>
              <a:rPr lang="en-GB" sz="1800" b="1" dirty="0" err="1">
                <a:solidFill>
                  <a:schemeClr val="tx1"/>
                </a:solidFill>
                <a:effectLst/>
                <a:latin typeface="Calibri" panose="020F0502020204030204" pitchFamily="34" charset="0"/>
                <a:ea typeface="Calibri" panose="020F0502020204030204" pitchFamily="34" charset="0"/>
              </a:rPr>
              <a:t>Claycots</a:t>
            </a:r>
            <a:r>
              <a:rPr lang="en-GB" sz="1800" b="1" dirty="0">
                <a:solidFill>
                  <a:schemeClr val="tx1"/>
                </a:solidFill>
                <a:effectLst/>
                <a:latin typeface="Calibri" panose="020F0502020204030204" pitchFamily="34" charset="0"/>
                <a:ea typeface="Calibri" panose="020F0502020204030204" pitchFamily="34" charset="0"/>
              </a:rPr>
              <a:t> Primary Student </a:t>
            </a:r>
          </a:p>
        </p:txBody>
      </p:sp>
      <p:sp>
        <p:nvSpPr>
          <p:cNvPr id="9" name="Rectangle: Rounded Corners 8">
            <a:extLst>
              <a:ext uri="{FF2B5EF4-FFF2-40B4-BE49-F238E27FC236}">
                <a16:creationId xmlns:a16="http://schemas.microsoft.com/office/drawing/2014/main" id="{3E96BA0F-78EA-4965-85FE-9BD881D91B2E}"/>
              </a:ext>
            </a:extLst>
          </p:cNvPr>
          <p:cNvSpPr/>
          <p:nvPr/>
        </p:nvSpPr>
        <p:spPr>
          <a:xfrm>
            <a:off x="4910191" y="878331"/>
            <a:ext cx="6919926" cy="53756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750" dirty="0">
                <a:solidFill>
                  <a:schemeClr val="tx1"/>
                </a:solidFill>
                <a:effectLst/>
                <a:latin typeface="Ink Free" panose="03080402000500000000" pitchFamily="66" charset="0"/>
                <a:ea typeface="Calibri" panose="020F0502020204030204" pitchFamily="34" charset="0"/>
              </a:rPr>
              <a:t>“I think the team will really help our school.” </a:t>
            </a:r>
            <a:r>
              <a:rPr lang="en-GB" sz="1750" b="1" dirty="0" err="1">
                <a:solidFill>
                  <a:schemeClr val="tx1"/>
                </a:solidFill>
                <a:effectLst/>
                <a:latin typeface="Calibri" panose="020F0502020204030204" pitchFamily="34" charset="0"/>
                <a:ea typeface="Calibri" panose="020F0502020204030204" pitchFamily="34" charset="0"/>
              </a:rPr>
              <a:t>Claycots</a:t>
            </a:r>
            <a:r>
              <a:rPr lang="en-GB" sz="1750" b="1" dirty="0">
                <a:solidFill>
                  <a:schemeClr val="tx1"/>
                </a:solidFill>
                <a:effectLst/>
                <a:latin typeface="Calibri" panose="020F0502020204030204" pitchFamily="34" charset="0"/>
                <a:ea typeface="Calibri" panose="020F0502020204030204" pitchFamily="34" charset="0"/>
              </a:rPr>
              <a:t> Primary Student </a:t>
            </a:r>
          </a:p>
        </p:txBody>
      </p:sp>
    </p:spTree>
    <p:extLst>
      <p:ext uri="{BB962C8B-B14F-4D97-AF65-F5344CB8AC3E}">
        <p14:creationId xmlns:p14="http://schemas.microsoft.com/office/powerpoint/2010/main" val="3941368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peech Bubble: Rectangle with Corners Rounded 3">
            <a:extLst>
              <a:ext uri="{FF2B5EF4-FFF2-40B4-BE49-F238E27FC236}">
                <a16:creationId xmlns:a16="http://schemas.microsoft.com/office/drawing/2014/main" id="{C0C237DA-8C16-4E60-AC31-CA0689B03F51}"/>
              </a:ext>
            </a:extLst>
          </p:cNvPr>
          <p:cNvSpPr/>
          <p:nvPr/>
        </p:nvSpPr>
        <p:spPr>
          <a:xfrm>
            <a:off x="930441" y="749398"/>
            <a:ext cx="10331117" cy="3449053"/>
          </a:xfrm>
          <a:prstGeom prst="wedgeRoundRectCallout">
            <a:avLst>
              <a:gd name="adj1" fmla="val 36652"/>
              <a:gd name="adj2" fmla="val 72480"/>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a:r>
              <a:rPr lang="en-GB" sz="2400" dirty="0">
                <a:solidFill>
                  <a:srgbClr val="000000"/>
                </a:solidFill>
                <a:effectLst/>
                <a:latin typeface="+mj-lt"/>
                <a:ea typeface="Calibri" panose="020F0502020204030204" pitchFamily="34" charset="0"/>
              </a:rPr>
              <a:t>‘We were able to have a joint conversation with another school about mental health, and brainstorm ideas and learn about what they are doing in their school, which works well.  The main trends that were identified were stress and anxiety felt by students in both schools. It highlighted to me, that although we are separate schools, in different areas of Slough, students are experiencing similar problems.  I hope having this team in our school, can help to open avenues of conversations with students and parents’ </a:t>
            </a:r>
            <a:endParaRPr lang="en-GB" sz="2400" dirty="0">
              <a:effectLst/>
              <a:latin typeface="+mj-lt"/>
              <a:ea typeface="Calibri" panose="020F0502020204030204" pitchFamily="34" charset="0"/>
            </a:endParaRPr>
          </a:p>
        </p:txBody>
      </p:sp>
      <p:sp>
        <p:nvSpPr>
          <p:cNvPr id="6" name="TextBox 5">
            <a:extLst>
              <a:ext uri="{FF2B5EF4-FFF2-40B4-BE49-F238E27FC236}">
                <a16:creationId xmlns:a16="http://schemas.microsoft.com/office/drawing/2014/main" id="{D8F3A80A-A577-47F0-8DE9-32E0482B4FE9}"/>
              </a:ext>
            </a:extLst>
          </p:cNvPr>
          <p:cNvSpPr txBox="1"/>
          <p:nvPr/>
        </p:nvSpPr>
        <p:spPr>
          <a:xfrm>
            <a:off x="6837279" y="5057745"/>
            <a:ext cx="4732421" cy="400110"/>
          </a:xfrm>
          <a:prstGeom prst="rect">
            <a:avLst/>
          </a:prstGeom>
          <a:noFill/>
        </p:spPr>
        <p:txBody>
          <a:bodyPr wrap="square" rtlCol="0">
            <a:spAutoFit/>
          </a:bodyPr>
          <a:lstStyle/>
          <a:p>
            <a:r>
              <a:rPr lang="en-GB" sz="2000" dirty="0"/>
              <a:t>Student from Lynch Hill Enterprise Academy </a:t>
            </a:r>
          </a:p>
        </p:txBody>
      </p:sp>
      <p:grpSp>
        <p:nvGrpSpPr>
          <p:cNvPr id="5" name="Group 4">
            <a:extLst>
              <a:ext uri="{FF2B5EF4-FFF2-40B4-BE49-F238E27FC236}">
                <a16:creationId xmlns:a16="http://schemas.microsoft.com/office/drawing/2014/main" id="{DC3C7864-D044-4359-9CFA-576CD1819D1D}"/>
              </a:ext>
            </a:extLst>
          </p:cNvPr>
          <p:cNvGrpSpPr/>
          <p:nvPr/>
        </p:nvGrpSpPr>
        <p:grpSpPr>
          <a:xfrm>
            <a:off x="622300" y="5089525"/>
            <a:ext cx="11252200" cy="1497966"/>
            <a:chOff x="622300" y="5089525"/>
            <a:chExt cx="11252200" cy="1497966"/>
          </a:xfrm>
          <a:solidFill>
            <a:srgbClr val="000000">
              <a:alpha val="23922"/>
            </a:srgbClr>
          </a:solidFill>
        </p:grpSpPr>
        <p:pic>
          <p:nvPicPr>
            <p:cNvPr id="7" name="Graphic 6" descr="Group outline">
              <a:extLst>
                <a:ext uri="{FF2B5EF4-FFF2-40B4-BE49-F238E27FC236}">
                  <a16:creationId xmlns:a16="http://schemas.microsoft.com/office/drawing/2014/main" id="{0C675279-1137-4CFE-8EFF-71A71640044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2300" y="5120641"/>
              <a:ext cx="1466850" cy="1466850"/>
            </a:xfrm>
            <a:prstGeom prst="rect">
              <a:avLst/>
            </a:prstGeom>
          </p:spPr>
        </p:pic>
        <p:pic>
          <p:nvPicPr>
            <p:cNvPr id="8" name="Graphic 7" descr="Schoolhouse with solid fill">
              <a:extLst>
                <a:ext uri="{FF2B5EF4-FFF2-40B4-BE49-F238E27FC236}">
                  <a16:creationId xmlns:a16="http://schemas.microsoft.com/office/drawing/2014/main" id="{38ABFC6B-BAD0-4D6F-85F7-D501CFF7492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086350" y="5089525"/>
              <a:ext cx="1466850" cy="1466850"/>
            </a:xfrm>
            <a:prstGeom prst="rect">
              <a:avLst/>
            </a:prstGeom>
          </p:spPr>
        </p:pic>
        <p:pic>
          <p:nvPicPr>
            <p:cNvPr id="9" name="Graphic 8" descr="Mental Health outline">
              <a:extLst>
                <a:ext uri="{FF2B5EF4-FFF2-40B4-BE49-F238E27FC236}">
                  <a16:creationId xmlns:a16="http://schemas.microsoft.com/office/drawing/2014/main" id="{E2E9A2CB-7865-4C39-92E6-409CB01C4AF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744200" y="5257800"/>
              <a:ext cx="1130300" cy="1130300"/>
            </a:xfrm>
            <a:prstGeom prst="rect">
              <a:avLst/>
            </a:prstGeom>
          </p:spPr>
        </p:pic>
      </p:grpSp>
    </p:spTree>
    <p:extLst>
      <p:ext uri="{BB962C8B-B14F-4D97-AF65-F5344CB8AC3E}">
        <p14:creationId xmlns:p14="http://schemas.microsoft.com/office/powerpoint/2010/main" val="1684696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76CD7-C303-4CD0-B8DB-A25D5F29F7E6}"/>
              </a:ext>
            </a:extLst>
          </p:cNvPr>
          <p:cNvSpPr>
            <a:spLocks noGrp="1"/>
          </p:cNvSpPr>
          <p:nvPr>
            <p:ph type="title"/>
          </p:nvPr>
        </p:nvSpPr>
        <p:spPr/>
        <p:txBody>
          <a:bodyPr/>
          <a:lstStyle/>
          <a:p>
            <a:r>
              <a:rPr lang="en-GB" dirty="0"/>
              <a:t> Timeline</a:t>
            </a:r>
          </a:p>
        </p:txBody>
      </p:sp>
      <p:sp>
        <p:nvSpPr>
          <p:cNvPr id="3" name="Content Placeholder 2">
            <a:extLst>
              <a:ext uri="{FF2B5EF4-FFF2-40B4-BE49-F238E27FC236}">
                <a16:creationId xmlns:a16="http://schemas.microsoft.com/office/drawing/2014/main" id="{BE158AD2-47E9-4C16-9F72-E9CC1509A2BE}"/>
              </a:ext>
            </a:extLst>
          </p:cNvPr>
          <p:cNvSpPr>
            <a:spLocks noGrp="1"/>
          </p:cNvSpPr>
          <p:nvPr>
            <p:ph idx="1"/>
          </p:nvPr>
        </p:nvSpPr>
        <p:spPr/>
        <p:txBody>
          <a:bodyPr/>
          <a:lstStyle/>
          <a:p>
            <a:endParaRPr lang="en-GB" dirty="0"/>
          </a:p>
          <a:p>
            <a:endParaRPr lang="en-GB" dirty="0"/>
          </a:p>
          <a:p>
            <a:endParaRPr lang="en-GB" dirty="0"/>
          </a:p>
          <a:p>
            <a:endParaRPr lang="en-GB" dirty="0"/>
          </a:p>
        </p:txBody>
      </p:sp>
      <p:sp>
        <p:nvSpPr>
          <p:cNvPr id="5" name="Content Placeholder 2">
            <a:extLst>
              <a:ext uri="{FF2B5EF4-FFF2-40B4-BE49-F238E27FC236}">
                <a16:creationId xmlns:a16="http://schemas.microsoft.com/office/drawing/2014/main" id="{51CCF389-6E30-441D-B497-63E3849D7E85}"/>
              </a:ext>
            </a:extLst>
          </p:cNvPr>
          <p:cNvSpPr txBox="1">
            <a:spLocks/>
          </p:cNvSpPr>
          <p:nvPr/>
        </p:nvSpPr>
        <p:spPr>
          <a:xfrm>
            <a:off x="1382295" y="1845734"/>
            <a:ext cx="9885145" cy="3561387"/>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50000"/>
              </a:lnSpc>
              <a:buFont typeface="Wingdings" panose="05000000000000000000" pitchFamily="2" charset="2"/>
              <a:buChar char="v"/>
            </a:pPr>
            <a:r>
              <a:rPr lang="en-GB" sz="2400" dirty="0">
                <a:latin typeface="+mj-lt"/>
              </a:rPr>
              <a:t> MHST Host School set-up meetings – March 2022</a:t>
            </a:r>
          </a:p>
          <a:p>
            <a:pPr>
              <a:lnSpc>
                <a:spcPct val="150000"/>
              </a:lnSpc>
              <a:buFont typeface="Wingdings" panose="05000000000000000000" pitchFamily="2" charset="2"/>
              <a:buChar char="v"/>
            </a:pPr>
            <a:r>
              <a:rPr lang="en-GB" sz="2400" dirty="0">
                <a:latin typeface="+mj-lt"/>
              </a:rPr>
              <a:t>Wexham and Lynch Hill YP’s Working Group – April 2022</a:t>
            </a:r>
          </a:p>
          <a:p>
            <a:pPr>
              <a:lnSpc>
                <a:spcPct val="150000"/>
              </a:lnSpc>
              <a:buFont typeface="Wingdings" panose="05000000000000000000" pitchFamily="2" charset="2"/>
              <a:buChar char="v"/>
            </a:pPr>
            <a:r>
              <a:rPr lang="en-GB" sz="2400" dirty="0" err="1">
                <a:latin typeface="+mj-lt"/>
              </a:rPr>
              <a:t>Claycots</a:t>
            </a:r>
            <a:r>
              <a:rPr lang="en-GB" sz="2400" dirty="0">
                <a:latin typeface="+mj-lt"/>
              </a:rPr>
              <a:t> and Grove Academy YP’s Working Group – May 2022</a:t>
            </a:r>
          </a:p>
          <a:p>
            <a:pPr>
              <a:lnSpc>
                <a:spcPct val="150000"/>
              </a:lnSpc>
              <a:buFont typeface="Wingdings" panose="05000000000000000000" pitchFamily="2" charset="2"/>
              <a:buChar char="v"/>
            </a:pPr>
            <a:r>
              <a:rPr lang="en-GB" sz="2400" dirty="0">
                <a:latin typeface="+mj-lt"/>
              </a:rPr>
              <a:t>Follow up discussion between EMHP and SMHL - May/June 2022</a:t>
            </a:r>
          </a:p>
          <a:p>
            <a:pPr>
              <a:lnSpc>
                <a:spcPct val="150000"/>
              </a:lnSpc>
              <a:buFont typeface="Wingdings" panose="05000000000000000000" pitchFamily="2" charset="2"/>
              <a:buChar char="v"/>
            </a:pPr>
            <a:r>
              <a:rPr lang="en-GB" sz="2400" dirty="0">
                <a:latin typeface="+mj-lt"/>
              </a:rPr>
              <a:t> Actions to carry forward – end of summer term/new academic year</a:t>
            </a:r>
          </a:p>
        </p:txBody>
      </p:sp>
      <p:grpSp>
        <p:nvGrpSpPr>
          <p:cNvPr id="6" name="Group 5">
            <a:extLst>
              <a:ext uri="{FF2B5EF4-FFF2-40B4-BE49-F238E27FC236}">
                <a16:creationId xmlns:a16="http://schemas.microsoft.com/office/drawing/2014/main" id="{5425BD16-4BB5-48AC-A776-1EBFA0909986}"/>
              </a:ext>
            </a:extLst>
          </p:cNvPr>
          <p:cNvGrpSpPr/>
          <p:nvPr/>
        </p:nvGrpSpPr>
        <p:grpSpPr>
          <a:xfrm>
            <a:off x="711200" y="5136734"/>
            <a:ext cx="11137900" cy="1450758"/>
            <a:chOff x="622300" y="5089525"/>
            <a:chExt cx="11252200" cy="1497966"/>
          </a:xfrm>
          <a:solidFill>
            <a:srgbClr val="000000">
              <a:alpha val="23922"/>
            </a:srgbClr>
          </a:solidFill>
        </p:grpSpPr>
        <p:pic>
          <p:nvPicPr>
            <p:cNvPr id="7" name="Graphic 6" descr="Group outline">
              <a:extLst>
                <a:ext uri="{FF2B5EF4-FFF2-40B4-BE49-F238E27FC236}">
                  <a16:creationId xmlns:a16="http://schemas.microsoft.com/office/drawing/2014/main" id="{3DE0A0E6-62E4-4FC1-83A7-F4050311611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2300" y="5120641"/>
              <a:ext cx="1466850" cy="1466850"/>
            </a:xfrm>
            <a:prstGeom prst="rect">
              <a:avLst/>
            </a:prstGeom>
          </p:spPr>
        </p:pic>
        <p:pic>
          <p:nvPicPr>
            <p:cNvPr id="8" name="Graphic 7" descr="Schoolhouse with solid fill">
              <a:extLst>
                <a:ext uri="{FF2B5EF4-FFF2-40B4-BE49-F238E27FC236}">
                  <a16:creationId xmlns:a16="http://schemas.microsoft.com/office/drawing/2014/main" id="{86D64185-9C3D-415F-87C2-6D52CB5FA06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086350" y="5089525"/>
              <a:ext cx="1466850" cy="1466850"/>
            </a:xfrm>
            <a:prstGeom prst="rect">
              <a:avLst/>
            </a:prstGeom>
          </p:spPr>
        </p:pic>
        <p:pic>
          <p:nvPicPr>
            <p:cNvPr id="9" name="Graphic 8" descr="Mental Health outline">
              <a:extLst>
                <a:ext uri="{FF2B5EF4-FFF2-40B4-BE49-F238E27FC236}">
                  <a16:creationId xmlns:a16="http://schemas.microsoft.com/office/drawing/2014/main" id="{61575FFA-B9C2-4D8B-AF96-C73831A8E6C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744200" y="5257800"/>
              <a:ext cx="1130300" cy="1130300"/>
            </a:xfrm>
            <a:prstGeom prst="rect">
              <a:avLst/>
            </a:prstGeom>
          </p:spPr>
        </p:pic>
      </p:grpSp>
    </p:spTree>
    <p:extLst>
      <p:ext uri="{BB962C8B-B14F-4D97-AF65-F5344CB8AC3E}">
        <p14:creationId xmlns:p14="http://schemas.microsoft.com/office/powerpoint/2010/main" val="2767177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966227C-57A8-4322-8F7D-DBBF042618C5}"/>
              </a:ext>
            </a:extLst>
          </p:cNvPr>
          <p:cNvSpPr txBox="1">
            <a:spLocks/>
          </p:cNvSpPr>
          <p:nvPr/>
        </p:nvSpPr>
        <p:spPr>
          <a:xfrm>
            <a:off x="492369" y="516835"/>
            <a:ext cx="3494429" cy="5772840"/>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spcAft>
                <a:spcPts val="600"/>
              </a:spcAft>
            </a:pPr>
            <a:r>
              <a:rPr lang="en-US" dirty="0">
                <a:solidFill>
                  <a:schemeClr val="tx1"/>
                </a:solidFill>
              </a:rPr>
              <a:t>Working  Group Discussion Themes  </a:t>
            </a:r>
          </a:p>
        </p:txBody>
      </p:sp>
      <p:graphicFrame>
        <p:nvGraphicFramePr>
          <p:cNvPr id="6" name="Content Placeholder 2">
            <a:extLst>
              <a:ext uri="{FF2B5EF4-FFF2-40B4-BE49-F238E27FC236}">
                <a16:creationId xmlns:a16="http://schemas.microsoft.com/office/drawing/2014/main" id="{B407355E-B3E7-D889-92D8-B609D3C7BC2B}"/>
              </a:ext>
            </a:extLst>
          </p:cNvPr>
          <p:cNvGraphicFramePr>
            <a:graphicFrameLocks noGrp="1"/>
          </p:cNvGraphicFramePr>
          <p:nvPr>
            <p:ph idx="1"/>
            <p:extLst>
              <p:ext uri="{D42A27DB-BD31-4B8C-83A1-F6EECF244321}">
                <p14:modId xmlns:p14="http://schemas.microsoft.com/office/powerpoint/2010/main" val="521786643"/>
              </p:ext>
            </p:extLst>
          </p:nvPr>
        </p:nvGraphicFramePr>
        <p:xfrm>
          <a:off x="3880986" y="1390650"/>
          <a:ext cx="7168014" cy="40767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5" name="Group 4">
            <a:extLst>
              <a:ext uri="{FF2B5EF4-FFF2-40B4-BE49-F238E27FC236}">
                <a16:creationId xmlns:a16="http://schemas.microsoft.com/office/drawing/2014/main" id="{FA4E8953-B34B-4405-9966-0193BEEC1D85}"/>
              </a:ext>
            </a:extLst>
          </p:cNvPr>
          <p:cNvGrpSpPr/>
          <p:nvPr/>
        </p:nvGrpSpPr>
        <p:grpSpPr>
          <a:xfrm>
            <a:off x="622300" y="5089525"/>
            <a:ext cx="11252200" cy="1497966"/>
            <a:chOff x="622300" y="5089525"/>
            <a:chExt cx="11252200" cy="1497966"/>
          </a:xfrm>
          <a:solidFill>
            <a:srgbClr val="000000">
              <a:alpha val="23922"/>
            </a:srgbClr>
          </a:solidFill>
        </p:grpSpPr>
        <p:pic>
          <p:nvPicPr>
            <p:cNvPr id="7" name="Graphic 6" descr="Group outline">
              <a:extLst>
                <a:ext uri="{FF2B5EF4-FFF2-40B4-BE49-F238E27FC236}">
                  <a16:creationId xmlns:a16="http://schemas.microsoft.com/office/drawing/2014/main" id="{A6D238CD-5461-4528-B559-38285E83558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22300" y="5120641"/>
              <a:ext cx="1466850" cy="1466850"/>
            </a:xfrm>
            <a:prstGeom prst="rect">
              <a:avLst/>
            </a:prstGeom>
          </p:spPr>
        </p:pic>
        <p:pic>
          <p:nvPicPr>
            <p:cNvPr id="8" name="Graphic 7" descr="Schoolhouse with solid fill">
              <a:extLst>
                <a:ext uri="{FF2B5EF4-FFF2-40B4-BE49-F238E27FC236}">
                  <a16:creationId xmlns:a16="http://schemas.microsoft.com/office/drawing/2014/main" id="{D878F5FF-8C5A-4939-9254-650F3079A376}"/>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086350" y="5089525"/>
              <a:ext cx="1466850" cy="1466850"/>
            </a:xfrm>
            <a:prstGeom prst="rect">
              <a:avLst/>
            </a:prstGeom>
          </p:spPr>
        </p:pic>
        <p:pic>
          <p:nvPicPr>
            <p:cNvPr id="9" name="Graphic 8" descr="Mental Health outline">
              <a:extLst>
                <a:ext uri="{FF2B5EF4-FFF2-40B4-BE49-F238E27FC236}">
                  <a16:creationId xmlns:a16="http://schemas.microsoft.com/office/drawing/2014/main" id="{FC4F5970-F25F-4966-A9CB-D9EC257C6A5A}"/>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0744200" y="5257800"/>
              <a:ext cx="1130300" cy="1130300"/>
            </a:xfrm>
            <a:prstGeom prst="rect">
              <a:avLst/>
            </a:prstGeom>
          </p:spPr>
        </p:pic>
      </p:grpSp>
    </p:spTree>
    <p:extLst>
      <p:ext uri="{BB962C8B-B14F-4D97-AF65-F5344CB8AC3E}">
        <p14:creationId xmlns:p14="http://schemas.microsoft.com/office/powerpoint/2010/main" val="3826472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B9717-3D8D-4FCB-81D4-C52FB056562E}"/>
              </a:ext>
            </a:extLst>
          </p:cNvPr>
          <p:cNvSpPr>
            <a:spLocks noGrp="1"/>
          </p:cNvSpPr>
          <p:nvPr>
            <p:ph type="title"/>
          </p:nvPr>
        </p:nvSpPr>
        <p:spPr>
          <a:xfrm>
            <a:off x="1097280" y="267553"/>
            <a:ext cx="10058400" cy="1450757"/>
          </a:xfrm>
        </p:spPr>
        <p:txBody>
          <a:bodyPr/>
          <a:lstStyle/>
          <a:p>
            <a:r>
              <a:rPr lang="en-GB" dirty="0"/>
              <a:t>Access and Engagement </a:t>
            </a:r>
          </a:p>
        </p:txBody>
      </p:sp>
      <p:sp>
        <p:nvSpPr>
          <p:cNvPr id="3" name="Content Placeholder 2">
            <a:extLst>
              <a:ext uri="{FF2B5EF4-FFF2-40B4-BE49-F238E27FC236}">
                <a16:creationId xmlns:a16="http://schemas.microsoft.com/office/drawing/2014/main" id="{B788F9A8-0797-4E40-9303-DB0A8624170F}"/>
              </a:ext>
            </a:extLst>
          </p:cNvPr>
          <p:cNvSpPr>
            <a:spLocks noGrp="1"/>
          </p:cNvSpPr>
          <p:nvPr>
            <p:ph idx="1"/>
          </p:nvPr>
        </p:nvSpPr>
        <p:spPr>
          <a:xfrm>
            <a:off x="1097280" y="1921934"/>
            <a:ext cx="10726420" cy="3335866"/>
          </a:xfrm>
        </p:spPr>
        <p:txBody>
          <a:bodyPr>
            <a:normAutofit/>
          </a:bodyPr>
          <a:lstStyle/>
          <a:p>
            <a:pPr lvl="1">
              <a:lnSpc>
                <a:spcPct val="150000"/>
              </a:lnSpc>
              <a:buFont typeface="Wingdings" panose="05000000000000000000" pitchFamily="2" charset="2"/>
              <a:buChar char="§"/>
            </a:pPr>
            <a:r>
              <a:rPr lang="en-GB" sz="3200" dirty="0">
                <a:latin typeface="+mj-lt"/>
              </a:rPr>
              <a:t>Assemblies, school newsletter, posters, book displays </a:t>
            </a:r>
          </a:p>
          <a:p>
            <a:pPr lvl="1">
              <a:lnSpc>
                <a:spcPct val="150000"/>
              </a:lnSpc>
              <a:buFont typeface="Wingdings" panose="05000000000000000000" pitchFamily="2" charset="2"/>
              <a:buChar char="§"/>
            </a:pPr>
            <a:r>
              <a:rPr lang="en-GB" sz="3200" dirty="0">
                <a:latin typeface="+mj-lt"/>
              </a:rPr>
              <a:t>Smaller tutor group sessions or within PSHE lessons </a:t>
            </a:r>
          </a:p>
          <a:p>
            <a:pPr lvl="1">
              <a:lnSpc>
                <a:spcPct val="150000"/>
              </a:lnSpc>
              <a:buFont typeface="Wingdings" panose="05000000000000000000" pitchFamily="2" charset="2"/>
              <a:buChar char="§"/>
            </a:pPr>
            <a:r>
              <a:rPr lang="en-GB" sz="3200" dirty="0">
                <a:latin typeface="+mj-lt"/>
              </a:rPr>
              <a:t>School events, e.g. enrichment days, parent evenings</a:t>
            </a:r>
          </a:p>
          <a:p>
            <a:pPr lvl="1">
              <a:lnSpc>
                <a:spcPct val="150000"/>
              </a:lnSpc>
              <a:buFont typeface="Wingdings" panose="05000000000000000000" pitchFamily="2" charset="2"/>
              <a:buChar char="§"/>
            </a:pPr>
            <a:r>
              <a:rPr lang="en-GB" sz="3200" dirty="0">
                <a:latin typeface="+mj-lt"/>
              </a:rPr>
              <a:t>School Captains/MH champions/Student Council </a:t>
            </a:r>
          </a:p>
        </p:txBody>
      </p:sp>
      <p:grpSp>
        <p:nvGrpSpPr>
          <p:cNvPr id="4" name="Group 3">
            <a:extLst>
              <a:ext uri="{FF2B5EF4-FFF2-40B4-BE49-F238E27FC236}">
                <a16:creationId xmlns:a16="http://schemas.microsoft.com/office/drawing/2014/main" id="{3F60F159-0AD8-4A97-96D9-42E18841F8E4}"/>
              </a:ext>
            </a:extLst>
          </p:cNvPr>
          <p:cNvGrpSpPr/>
          <p:nvPr/>
        </p:nvGrpSpPr>
        <p:grpSpPr>
          <a:xfrm>
            <a:off x="622300" y="5089525"/>
            <a:ext cx="11252200" cy="1497966"/>
            <a:chOff x="622300" y="5089525"/>
            <a:chExt cx="11252200" cy="1497966"/>
          </a:xfrm>
          <a:solidFill>
            <a:srgbClr val="000000">
              <a:alpha val="23922"/>
            </a:srgbClr>
          </a:solidFill>
        </p:grpSpPr>
        <p:pic>
          <p:nvPicPr>
            <p:cNvPr id="5" name="Graphic 4" descr="Group outline">
              <a:extLst>
                <a:ext uri="{FF2B5EF4-FFF2-40B4-BE49-F238E27FC236}">
                  <a16:creationId xmlns:a16="http://schemas.microsoft.com/office/drawing/2014/main" id="{E4D8BB3B-4422-4348-A5C9-78B2CD9F1F1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2300" y="5120641"/>
              <a:ext cx="1466850" cy="1466850"/>
            </a:xfrm>
            <a:prstGeom prst="rect">
              <a:avLst/>
            </a:prstGeom>
          </p:spPr>
        </p:pic>
        <p:pic>
          <p:nvPicPr>
            <p:cNvPr id="6" name="Graphic 5" descr="Schoolhouse with solid fill">
              <a:extLst>
                <a:ext uri="{FF2B5EF4-FFF2-40B4-BE49-F238E27FC236}">
                  <a16:creationId xmlns:a16="http://schemas.microsoft.com/office/drawing/2014/main" id="{23E35D07-2BA3-4B16-B237-6A9DE37E621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086350" y="5089525"/>
              <a:ext cx="1466850" cy="1466850"/>
            </a:xfrm>
            <a:prstGeom prst="rect">
              <a:avLst/>
            </a:prstGeom>
          </p:spPr>
        </p:pic>
        <p:pic>
          <p:nvPicPr>
            <p:cNvPr id="7" name="Graphic 6" descr="Mental Health outline">
              <a:extLst>
                <a:ext uri="{FF2B5EF4-FFF2-40B4-BE49-F238E27FC236}">
                  <a16:creationId xmlns:a16="http://schemas.microsoft.com/office/drawing/2014/main" id="{CB52128F-B524-4BA0-93F6-8696CE6E76A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744200" y="5257800"/>
              <a:ext cx="1130300" cy="1130300"/>
            </a:xfrm>
            <a:prstGeom prst="rect">
              <a:avLst/>
            </a:prstGeom>
          </p:spPr>
        </p:pic>
      </p:grpSp>
    </p:spTree>
    <p:extLst>
      <p:ext uri="{BB962C8B-B14F-4D97-AF65-F5344CB8AC3E}">
        <p14:creationId xmlns:p14="http://schemas.microsoft.com/office/powerpoint/2010/main" val="1229502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14F6C-5D0F-4DA5-AE60-03DAB2ED8DAA}"/>
              </a:ext>
            </a:extLst>
          </p:cNvPr>
          <p:cNvSpPr>
            <a:spLocks noGrp="1"/>
          </p:cNvSpPr>
          <p:nvPr>
            <p:ph type="title"/>
          </p:nvPr>
        </p:nvSpPr>
        <p:spPr>
          <a:xfrm>
            <a:off x="1097280" y="261203"/>
            <a:ext cx="10058400" cy="1450757"/>
          </a:xfrm>
        </p:spPr>
        <p:txBody>
          <a:bodyPr>
            <a:normAutofit/>
          </a:bodyPr>
          <a:lstStyle/>
          <a:p>
            <a:r>
              <a:rPr lang="en-GB" sz="3600" dirty="0"/>
              <a:t>Common Difficulties and Mental Health Presentations</a:t>
            </a:r>
          </a:p>
        </p:txBody>
      </p:sp>
      <p:sp>
        <p:nvSpPr>
          <p:cNvPr id="3" name="Content Placeholder 2">
            <a:extLst>
              <a:ext uri="{FF2B5EF4-FFF2-40B4-BE49-F238E27FC236}">
                <a16:creationId xmlns:a16="http://schemas.microsoft.com/office/drawing/2014/main" id="{0737D001-F2B8-4ABC-8175-8FF39EFBE688}"/>
              </a:ext>
            </a:extLst>
          </p:cNvPr>
          <p:cNvSpPr>
            <a:spLocks noGrp="1"/>
          </p:cNvSpPr>
          <p:nvPr>
            <p:ph idx="1"/>
          </p:nvPr>
        </p:nvSpPr>
        <p:spPr>
          <a:xfrm>
            <a:off x="1097280" y="2066356"/>
            <a:ext cx="10058400" cy="3274908"/>
          </a:xfrm>
        </p:spPr>
        <p:txBody>
          <a:bodyPr numCol="2">
            <a:noAutofit/>
          </a:bodyPr>
          <a:lstStyle/>
          <a:p>
            <a:pPr lvl="1">
              <a:lnSpc>
                <a:spcPct val="150000"/>
              </a:lnSpc>
              <a:buFont typeface="Wingdings" panose="05000000000000000000" pitchFamily="2" charset="2"/>
              <a:buChar char="§"/>
            </a:pPr>
            <a:r>
              <a:rPr lang="en-GB" sz="3000" dirty="0">
                <a:latin typeface="+mj-lt"/>
              </a:rPr>
              <a:t>Peer relationships </a:t>
            </a:r>
          </a:p>
          <a:p>
            <a:pPr lvl="1">
              <a:lnSpc>
                <a:spcPct val="150000"/>
              </a:lnSpc>
              <a:buFont typeface="Wingdings" panose="05000000000000000000" pitchFamily="2" charset="2"/>
              <a:buChar char="§"/>
            </a:pPr>
            <a:r>
              <a:rPr lang="en-GB" sz="3000" dirty="0">
                <a:latin typeface="+mj-lt"/>
              </a:rPr>
              <a:t>Transition to secondary school</a:t>
            </a:r>
          </a:p>
          <a:p>
            <a:pPr lvl="1">
              <a:lnSpc>
                <a:spcPct val="150000"/>
              </a:lnSpc>
              <a:buFont typeface="Wingdings" panose="05000000000000000000" pitchFamily="2" charset="2"/>
              <a:buChar char="§"/>
            </a:pPr>
            <a:r>
              <a:rPr lang="en-GB" sz="3000" dirty="0">
                <a:latin typeface="+mj-lt"/>
              </a:rPr>
              <a:t>Exam stress</a:t>
            </a:r>
          </a:p>
          <a:p>
            <a:pPr lvl="1">
              <a:lnSpc>
                <a:spcPct val="150000"/>
              </a:lnSpc>
              <a:buFont typeface="Wingdings" panose="05000000000000000000" pitchFamily="2" charset="2"/>
              <a:buChar char="§"/>
            </a:pPr>
            <a:r>
              <a:rPr lang="en-GB" sz="3000" dirty="0">
                <a:latin typeface="+mj-lt"/>
              </a:rPr>
              <a:t>Low mood</a:t>
            </a:r>
          </a:p>
          <a:p>
            <a:pPr lvl="1">
              <a:lnSpc>
                <a:spcPct val="150000"/>
              </a:lnSpc>
              <a:buFont typeface="Wingdings" panose="05000000000000000000" pitchFamily="2" charset="2"/>
              <a:buChar char="§"/>
            </a:pPr>
            <a:r>
              <a:rPr lang="en-GB" sz="3000" dirty="0">
                <a:latin typeface="+mj-lt"/>
              </a:rPr>
              <a:t>Anxiety </a:t>
            </a:r>
          </a:p>
          <a:p>
            <a:pPr lvl="1">
              <a:lnSpc>
                <a:spcPct val="150000"/>
              </a:lnSpc>
              <a:buFont typeface="Wingdings" panose="05000000000000000000" pitchFamily="2" charset="2"/>
              <a:buChar char="§"/>
            </a:pPr>
            <a:r>
              <a:rPr lang="en-GB" sz="3000" dirty="0">
                <a:latin typeface="+mj-lt"/>
              </a:rPr>
              <a:t>Loneliness </a:t>
            </a:r>
          </a:p>
          <a:p>
            <a:pPr lvl="1">
              <a:lnSpc>
                <a:spcPct val="150000"/>
              </a:lnSpc>
              <a:buFont typeface="Wingdings" panose="05000000000000000000" pitchFamily="2" charset="2"/>
              <a:buChar char="§"/>
            </a:pPr>
            <a:r>
              <a:rPr lang="en-GB" sz="3000" dirty="0">
                <a:latin typeface="+mj-lt"/>
              </a:rPr>
              <a:t>Readjusting after pandemic </a:t>
            </a:r>
          </a:p>
          <a:p>
            <a:pPr lvl="1">
              <a:lnSpc>
                <a:spcPct val="150000"/>
              </a:lnSpc>
              <a:buFont typeface="Wingdings" panose="05000000000000000000" pitchFamily="2" charset="2"/>
              <a:buChar char="§"/>
            </a:pPr>
            <a:r>
              <a:rPr lang="en-GB" sz="3000" dirty="0">
                <a:latin typeface="+mj-lt"/>
              </a:rPr>
              <a:t>Behavioural</a:t>
            </a:r>
          </a:p>
        </p:txBody>
      </p:sp>
      <p:grpSp>
        <p:nvGrpSpPr>
          <p:cNvPr id="4" name="Group 3">
            <a:extLst>
              <a:ext uri="{FF2B5EF4-FFF2-40B4-BE49-F238E27FC236}">
                <a16:creationId xmlns:a16="http://schemas.microsoft.com/office/drawing/2014/main" id="{EB41E9A9-CA46-48D9-8200-DFBF21F961C6}"/>
              </a:ext>
            </a:extLst>
          </p:cNvPr>
          <p:cNvGrpSpPr/>
          <p:nvPr/>
        </p:nvGrpSpPr>
        <p:grpSpPr>
          <a:xfrm>
            <a:off x="622300" y="5089525"/>
            <a:ext cx="11252200" cy="1497966"/>
            <a:chOff x="622300" y="5089525"/>
            <a:chExt cx="11252200" cy="1497966"/>
          </a:xfrm>
          <a:solidFill>
            <a:srgbClr val="000000">
              <a:alpha val="23922"/>
            </a:srgbClr>
          </a:solidFill>
        </p:grpSpPr>
        <p:pic>
          <p:nvPicPr>
            <p:cNvPr id="5" name="Graphic 4" descr="Group outline">
              <a:extLst>
                <a:ext uri="{FF2B5EF4-FFF2-40B4-BE49-F238E27FC236}">
                  <a16:creationId xmlns:a16="http://schemas.microsoft.com/office/drawing/2014/main" id="{24A9D13E-164F-4F45-A634-7AF99D93453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2300" y="5120641"/>
              <a:ext cx="1466850" cy="1466850"/>
            </a:xfrm>
            <a:prstGeom prst="rect">
              <a:avLst/>
            </a:prstGeom>
          </p:spPr>
        </p:pic>
        <p:pic>
          <p:nvPicPr>
            <p:cNvPr id="6" name="Graphic 5" descr="Schoolhouse with solid fill">
              <a:extLst>
                <a:ext uri="{FF2B5EF4-FFF2-40B4-BE49-F238E27FC236}">
                  <a16:creationId xmlns:a16="http://schemas.microsoft.com/office/drawing/2014/main" id="{C9126BFF-0A26-41D4-A2C8-4687104AFF6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086350" y="5089525"/>
              <a:ext cx="1466850" cy="1466850"/>
            </a:xfrm>
            <a:prstGeom prst="rect">
              <a:avLst/>
            </a:prstGeom>
          </p:spPr>
        </p:pic>
        <p:pic>
          <p:nvPicPr>
            <p:cNvPr id="7" name="Graphic 6" descr="Mental Health outline">
              <a:extLst>
                <a:ext uri="{FF2B5EF4-FFF2-40B4-BE49-F238E27FC236}">
                  <a16:creationId xmlns:a16="http://schemas.microsoft.com/office/drawing/2014/main" id="{C148328C-E4CA-4975-9FDB-1586F7864C0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744200" y="5257800"/>
              <a:ext cx="1130300" cy="1130300"/>
            </a:xfrm>
            <a:prstGeom prst="rect">
              <a:avLst/>
            </a:prstGeom>
          </p:spPr>
        </p:pic>
      </p:grpSp>
    </p:spTree>
    <p:extLst>
      <p:ext uri="{BB962C8B-B14F-4D97-AF65-F5344CB8AC3E}">
        <p14:creationId xmlns:p14="http://schemas.microsoft.com/office/powerpoint/2010/main" val="2129684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5F43E-5E2F-4B52-82BB-15497637FE34}"/>
              </a:ext>
            </a:extLst>
          </p:cNvPr>
          <p:cNvSpPr>
            <a:spLocks noGrp="1"/>
          </p:cNvSpPr>
          <p:nvPr>
            <p:ph type="title"/>
          </p:nvPr>
        </p:nvSpPr>
        <p:spPr/>
        <p:txBody>
          <a:bodyPr/>
          <a:lstStyle/>
          <a:p>
            <a:pPr lvl="0"/>
            <a:r>
              <a:rPr lang="en-GB" dirty="0"/>
              <a:t>Barriers to Accessing Support</a:t>
            </a:r>
            <a:endParaRPr lang="en-US" dirty="0"/>
          </a:p>
        </p:txBody>
      </p:sp>
      <p:sp>
        <p:nvSpPr>
          <p:cNvPr id="3" name="Content Placeholder 2">
            <a:extLst>
              <a:ext uri="{FF2B5EF4-FFF2-40B4-BE49-F238E27FC236}">
                <a16:creationId xmlns:a16="http://schemas.microsoft.com/office/drawing/2014/main" id="{C357D5D1-74AC-4D66-9D09-C80AAEDC6CD6}"/>
              </a:ext>
            </a:extLst>
          </p:cNvPr>
          <p:cNvSpPr>
            <a:spLocks noGrp="1"/>
          </p:cNvSpPr>
          <p:nvPr>
            <p:ph idx="1"/>
          </p:nvPr>
        </p:nvSpPr>
        <p:spPr/>
        <p:txBody>
          <a:bodyPr>
            <a:normAutofit/>
          </a:bodyPr>
          <a:lstStyle/>
          <a:p>
            <a:pPr>
              <a:lnSpc>
                <a:spcPct val="150000"/>
              </a:lnSpc>
              <a:buFont typeface="Wingdings" panose="05000000000000000000" pitchFamily="2" charset="2"/>
              <a:buChar char="§"/>
            </a:pPr>
            <a:r>
              <a:rPr lang="en-GB" sz="3200" dirty="0">
                <a:latin typeface="+mj-lt"/>
              </a:rPr>
              <a:t>Mental health knowledge </a:t>
            </a:r>
          </a:p>
          <a:p>
            <a:pPr>
              <a:lnSpc>
                <a:spcPct val="150000"/>
              </a:lnSpc>
              <a:buFont typeface="Wingdings" panose="05000000000000000000" pitchFamily="2" charset="2"/>
              <a:buChar char="§"/>
            </a:pPr>
            <a:r>
              <a:rPr lang="en-GB" sz="3200" dirty="0">
                <a:latin typeface="+mj-lt"/>
              </a:rPr>
              <a:t>Lack of awareness of safeguarding team/pastoral support</a:t>
            </a:r>
          </a:p>
          <a:p>
            <a:pPr>
              <a:lnSpc>
                <a:spcPct val="150000"/>
              </a:lnSpc>
              <a:buFont typeface="Wingdings" panose="05000000000000000000" pitchFamily="2" charset="2"/>
              <a:buChar char="§"/>
            </a:pPr>
            <a:r>
              <a:rPr lang="en-GB" sz="3200" dirty="0">
                <a:latin typeface="+mj-lt"/>
              </a:rPr>
              <a:t>Mental health stigma</a:t>
            </a:r>
          </a:p>
          <a:p>
            <a:pPr>
              <a:lnSpc>
                <a:spcPct val="150000"/>
              </a:lnSpc>
              <a:buFont typeface="Wingdings" panose="05000000000000000000" pitchFamily="2" charset="2"/>
              <a:buChar char="§"/>
            </a:pPr>
            <a:r>
              <a:rPr lang="en-GB" sz="3200" dirty="0">
                <a:latin typeface="+mj-lt"/>
              </a:rPr>
              <a:t>Cultural barriers</a:t>
            </a:r>
          </a:p>
          <a:p>
            <a:pPr>
              <a:buFont typeface="Wingdings" panose="05000000000000000000" pitchFamily="2" charset="2"/>
              <a:buChar char="§"/>
            </a:pPr>
            <a:endParaRPr lang="en-GB" dirty="0"/>
          </a:p>
          <a:p>
            <a:pPr marL="0" indent="0">
              <a:buNone/>
            </a:pPr>
            <a:endParaRPr lang="en-GB" b="1" dirty="0"/>
          </a:p>
          <a:p>
            <a:pPr marL="0" indent="0">
              <a:buNone/>
            </a:pPr>
            <a:endParaRPr lang="en-GB" dirty="0"/>
          </a:p>
          <a:p>
            <a:endParaRPr lang="en-GB" dirty="0"/>
          </a:p>
        </p:txBody>
      </p:sp>
      <p:grpSp>
        <p:nvGrpSpPr>
          <p:cNvPr id="4" name="Group 3">
            <a:extLst>
              <a:ext uri="{FF2B5EF4-FFF2-40B4-BE49-F238E27FC236}">
                <a16:creationId xmlns:a16="http://schemas.microsoft.com/office/drawing/2014/main" id="{39E655AC-9C5F-4F08-B553-2F38E2E33D7A}"/>
              </a:ext>
            </a:extLst>
          </p:cNvPr>
          <p:cNvGrpSpPr/>
          <p:nvPr/>
        </p:nvGrpSpPr>
        <p:grpSpPr>
          <a:xfrm>
            <a:off x="622300" y="5089525"/>
            <a:ext cx="11252200" cy="1497966"/>
            <a:chOff x="622300" y="5089525"/>
            <a:chExt cx="11252200" cy="1497966"/>
          </a:xfrm>
          <a:solidFill>
            <a:srgbClr val="000000">
              <a:alpha val="23922"/>
            </a:srgbClr>
          </a:solidFill>
        </p:grpSpPr>
        <p:pic>
          <p:nvPicPr>
            <p:cNvPr id="5" name="Graphic 4" descr="Group outline">
              <a:extLst>
                <a:ext uri="{FF2B5EF4-FFF2-40B4-BE49-F238E27FC236}">
                  <a16:creationId xmlns:a16="http://schemas.microsoft.com/office/drawing/2014/main" id="{9FB88128-4B23-4C5E-89C4-1342930584E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2300" y="5120641"/>
              <a:ext cx="1466850" cy="1466850"/>
            </a:xfrm>
            <a:prstGeom prst="rect">
              <a:avLst/>
            </a:prstGeom>
          </p:spPr>
        </p:pic>
        <p:pic>
          <p:nvPicPr>
            <p:cNvPr id="6" name="Graphic 5" descr="Schoolhouse with solid fill">
              <a:extLst>
                <a:ext uri="{FF2B5EF4-FFF2-40B4-BE49-F238E27FC236}">
                  <a16:creationId xmlns:a16="http://schemas.microsoft.com/office/drawing/2014/main" id="{0A6BC808-D1C7-4C05-BD10-038BA981AFF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086350" y="5089525"/>
              <a:ext cx="1466850" cy="1466850"/>
            </a:xfrm>
            <a:prstGeom prst="rect">
              <a:avLst/>
            </a:prstGeom>
          </p:spPr>
        </p:pic>
        <p:pic>
          <p:nvPicPr>
            <p:cNvPr id="7" name="Graphic 6" descr="Mental Health outline">
              <a:extLst>
                <a:ext uri="{FF2B5EF4-FFF2-40B4-BE49-F238E27FC236}">
                  <a16:creationId xmlns:a16="http://schemas.microsoft.com/office/drawing/2014/main" id="{2FAC965E-5546-4601-B9DC-D722C21C48A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744200" y="5257800"/>
              <a:ext cx="1130300" cy="1130300"/>
            </a:xfrm>
            <a:prstGeom prst="rect">
              <a:avLst/>
            </a:prstGeom>
          </p:spPr>
        </p:pic>
      </p:grpSp>
    </p:spTree>
    <p:extLst>
      <p:ext uri="{BB962C8B-B14F-4D97-AF65-F5344CB8AC3E}">
        <p14:creationId xmlns:p14="http://schemas.microsoft.com/office/powerpoint/2010/main" val="3358554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9850A-417C-47CE-B02E-47CC101AE847}"/>
              </a:ext>
            </a:extLst>
          </p:cNvPr>
          <p:cNvSpPr>
            <a:spLocks noGrp="1"/>
          </p:cNvSpPr>
          <p:nvPr>
            <p:ph type="title"/>
          </p:nvPr>
        </p:nvSpPr>
        <p:spPr>
          <a:xfrm>
            <a:off x="1205411" y="263527"/>
            <a:ext cx="8534334" cy="1450757"/>
          </a:xfrm>
        </p:spPr>
        <p:txBody>
          <a:bodyPr>
            <a:normAutofit/>
          </a:bodyPr>
          <a:lstStyle/>
          <a:p>
            <a:r>
              <a:rPr lang="en-GB" dirty="0"/>
              <a:t>MHST: Whole School Approach</a:t>
            </a:r>
          </a:p>
        </p:txBody>
      </p:sp>
      <p:pic>
        <p:nvPicPr>
          <p:cNvPr id="6" name="Picture 5" descr="A white board with writing on it&#10;&#10;Description automatically generated with medium confidence">
            <a:extLst>
              <a:ext uri="{FF2B5EF4-FFF2-40B4-BE49-F238E27FC236}">
                <a16:creationId xmlns:a16="http://schemas.microsoft.com/office/drawing/2014/main" id="{045B4763-2E1F-408F-948E-08CC18261756}"/>
              </a:ext>
            </a:extLst>
          </p:cNvPr>
          <p:cNvPicPr>
            <a:picLocks noChangeAspect="1"/>
          </p:cNvPicPr>
          <p:nvPr/>
        </p:nvPicPr>
        <p:blipFill rotWithShape="1">
          <a:blip r:embed="rId3">
            <a:extLst>
              <a:ext uri="{28A0092B-C50C-407E-A947-70E740481C1C}">
                <a14:useLocalDpi xmlns:a14="http://schemas.microsoft.com/office/drawing/2010/main" val="0"/>
              </a:ext>
            </a:extLst>
          </a:blip>
          <a:srcRect l="1337" t="9260" r="2000" b="7636"/>
          <a:stretch/>
        </p:blipFill>
        <p:spPr>
          <a:xfrm>
            <a:off x="1275676" y="1901896"/>
            <a:ext cx="4820324" cy="3429325"/>
          </a:xfrm>
          <a:prstGeom prst="rect">
            <a:avLst/>
          </a:prstGeom>
        </p:spPr>
      </p:pic>
      <p:sp>
        <p:nvSpPr>
          <p:cNvPr id="4" name="TextBox 3">
            <a:extLst>
              <a:ext uri="{FF2B5EF4-FFF2-40B4-BE49-F238E27FC236}">
                <a16:creationId xmlns:a16="http://schemas.microsoft.com/office/drawing/2014/main" id="{64A58B77-0E05-46AF-A907-346DA3941254}"/>
              </a:ext>
            </a:extLst>
          </p:cNvPr>
          <p:cNvSpPr txBox="1"/>
          <p:nvPr/>
        </p:nvSpPr>
        <p:spPr>
          <a:xfrm>
            <a:off x="1281558" y="5011079"/>
            <a:ext cx="4814442" cy="320142"/>
          </a:xfrm>
          <a:prstGeom prst="rect">
            <a:avLst/>
          </a:prstGeom>
          <a:solidFill>
            <a:srgbClr val="000000">
              <a:alpha val="50000"/>
            </a:srgbClr>
          </a:solidFill>
          <a:ln>
            <a:noFill/>
          </a:ln>
        </p:spPr>
        <p:txBody>
          <a:bodyPr wrap="square" rtlCol="0">
            <a:noAutofit/>
          </a:bodyPr>
          <a:lstStyle/>
          <a:p>
            <a:pPr algn="ctr">
              <a:spcAft>
                <a:spcPts val="600"/>
              </a:spcAft>
            </a:pPr>
            <a:r>
              <a:rPr lang="en-GB" sz="1300" dirty="0" err="1">
                <a:solidFill>
                  <a:srgbClr val="FFFFFF"/>
                </a:solidFill>
              </a:rPr>
              <a:t>Claycots</a:t>
            </a:r>
            <a:r>
              <a:rPr lang="en-GB" sz="1300" dirty="0">
                <a:solidFill>
                  <a:srgbClr val="FFFFFF"/>
                </a:solidFill>
              </a:rPr>
              <a:t> Primary School</a:t>
            </a:r>
          </a:p>
        </p:txBody>
      </p:sp>
      <p:sp>
        <p:nvSpPr>
          <p:cNvPr id="47" name="TextBox 46">
            <a:extLst>
              <a:ext uri="{FF2B5EF4-FFF2-40B4-BE49-F238E27FC236}">
                <a16:creationId xmlns:a16="http://schemas.microsoft.com/office/drawing/2014/main" id="{DB27D11E-159C-4CC2-A464-89E749B4A305}"/>
              </a:ext>
            </a:extLst>
          </p:cNvPr>
          <p:cNvSpPr txBox="1"/>
          <p:nvPr/>
        </p:nvSpPr>
        <p:spPr>
          <a:xfrm>
            <a:off x="6304547" y="1714284"/>
            <a:ext cx="4890589" cy="3737946"/>
          </a:xfrm>
          <a:prstGeom prst="rect">
            <a:avLst/>
          </a:prstGeom>
          <a:noFill/>
        </p:spPr>
        <p:txBody>
          <a:bodyPr wrap="square">
            <a:spAutoFit/>
          </a:bodyPr>
          <a:lstStyle/>
          <a:p>
            <a:pPr>
              <a:lnSpc>
                <a:spcPct val="150000"/>
              </a:lnSpc>
            </a:pPr>
            <a:r>
              <a:rPr lang="en-GB" sz="2000" b="0" i="0" u="none" strike="noStrike" baseline="0" dirty="0">
                <a:latin typeface="+mj-lt"/>
              </a:rPr>
              <a:t>1.Leadership &amp; Management</a:t>
            </a:r>
          </a:p>
          <a:p>
            <a:pPr>
              <a:lnSpc>
                <a:spcPct val="150000"/>
              </a:lnSpc>
            </a:pPr>
            <a:r>
              <a:rPr lang="en-GB" sz="2000" b="0" i="0" u="none" strike="noStrike" baseline="0" dirty="0">
                <a:latin typeface="+mj-lt"/>
              </a:rPr>
              <a:t>2.Ethos &amp; Environment</a:t>
            </a:r>
          </a:p>
          <a:p>
            <a:pPr>
              <a:lnSpc>
                <a:spcPct val="150000"/>
              </a:lnSpc>
            </a:pPr>
            <a:r>
              <a:rPr lang="en-GB" sz="2000" b="0" i="0" u="none" strike="noStrike" baseline="0" dirty="0">
                <a:latin typeface="+mj-lt"/>
              </a:rPr>
              <a:t>3.Curriculum</a:t>
            </a:r>
          </a:p>
          <a:p>
            <a:pPr>
              <a:lnSpc>
                <a:spcPct val="150000"/>
              </a:lnSpc>
            </a:pPr>
            <a:r>
              <a:rPr lang="en-GB" sz="2000" b="1" i="0" u="none" strike="noStrike" baseline="0" dirty="0">
                <a:latin typeface="+mj-lt"/>
              </a:rPr>
              <a:t>4.Student Voice</a:t>
            </a:r>
          </a:p>
          <a:p>
            <a:pPr>
              <a:lnSpc>
                <a:spcPct val="150000"/>
              </a:lnSpc>
            </a:pPr>
            <a:r>
              <a:rPr lang="en-GB" sz="2000" b="0" i="0" u="none" strike="noStrike" baseline="0" dirty="0">
                <a:latin typeface="+mj-lt"/>
              </a:rPr>
              <a:t>5.Staff Development</a:t>
            </a:r>
          </a:p>
          <a:p>
            <a:pPr>
              <a:lnSpc>
                <a:spcPct val="150000"/>
              </a:lnSpc>
            </a:pPr>
            <a:r>
              <a:rPr lang="en-GB" sz="2000" b="0" i="0" u="none" strike="noStrike" baseline="0" dirty="0">
                <a:latin typeface="+mj-lt"/>
              </a:rPr>
              <a:t>6.Auditing &amp; Monitoring</a:t>
            </a:r>
          </a:p>
          <a:p>
            <a:pPr>
              <a:lnSpc>
                <a:spcPct val="150000"/>
              </a:lnSpc>
            </a:pPr>
            <a:r>
              <a:rPr lang="en-GB" sz="2000" b="0" i="0" u="none" strike="noStrike" baseline="0" dirty="0">
                <a:latin typeface="+mj-lt"/>
              </a:rPr>
              <a:t>7.Parents &amp; Carers</a:t>
            </a:r>
          </a:p>
          <a:p>
            <a:pPr>
              <a:lnSpc>
                <a:spcPct val="150000"/>
              </a:lnSpc>
            </a:pPr>
            <a:r>
              <a:rPr lang="en-GB" sz="2000" b="0" i="0" u="none" strike="noStrike" baseline="0" dirty="0">
                <a:latin typeface="+mj-lt"/>
              </a:rPr>
              <a:t>8.Targeted Support</a:t>
            </a:r>
          </a:p>
        </p:txBody>
      </p:sp>
      <p:grpSp>
        <p:nvGrpSpPr>
          <p:cNvPr id="7" name="Group 6">
            <a:extLst>
              <a:ext uri="{FF2B5EF4-FFF2-40B4-BE49-F238E27FC236}">
                <a16:creationId xmlns:a16="http://schemas.microsoft.com/office/drawing/2014/main" id="{484AF43D-731A-4145-9983-0A3E6687B05B}"/>
              </a:ext>
            </a:extLst>
          </p:cNvPr>
          <p:cNvGrpSpPr/>
          <p:nvPr/>
        </p:nvGrpSpPr>
        <p:grpSpPr>
          <a:xfrm>
            <a:off x="469900" y="5096507"/>
            <a:ext cx="11252200" cy="1497966"/>
            <a:chOff x="622300" y="5089525"/>
            <a:chExt cx="11252200" cy="1497966"/>
          </a:xfrm>
          <a:solidFill>
            <a:srgbClr val="000000">
              <a:alpha val="23922"/>
            </a:srgbClr>
          </a:solidFill>
        </p:grpSpPr>
        <p:pic>
          <p:nvPicPr>
            <p:cNvPr id="8" name="Graphic 7" descr="Group outline">
              <a:extLst>
                <a:ext uri="{FF2B5EF4-FFF2-40B4-BE49-F238E27FC236}">
                  <a16:creationId xmlns:a16="http://schemas.microsoft.com/office/drawing/2014/main" id="{32B59F10-0C4E-48FE-8A6B-0BB28FABD84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2300" y="5120641"/>
              <a:ext cx="1466850" cy="1466850"/>
            </a:xfrm>
            <a:prstGeom prst="rect">
              <a:avLst/>
            </a:prstGeom>
          </p:spPr>
        </p:pic>
        <p:pic>
          <p:nvPicPr>
            <p:cNvPr id="9" name="Graphic 8" descr="Schoolhouse with solid fill">
              <a:extLst>
                <a:ext uri="{FF2B5EF4-FFF2-40B4-BE49-F238E27FC236}">
                  <a16:creationId xmlns:a16="http://schemas.microsoft.com/office/drawing/2014/main" id="{496282A0-FCA3-4971-A00B-727DC42AA62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086350" y="5089525"/>
              <a:ext cx="1466850" cy="1466850"/>
            </a:xfrm>
            <a:prstGeom prst="rect">
              <a:avLst/>
            </a:prstGeom>
          </p:spPr>
        </p:pic>
        <p:pic>
          <p:nvPicPr>
            <p:cNvPr id="10" name="Graphic 9" descr="Mental Health outline">
              <a:extLst>
                <a:ext uri="{FF2B5EF4-FFF2-40B4-BE49-F238E27FC236}">
                  <a16:creationId xmlns:a16="http://schemas.microsoft.com/office/drawing/2014/main" id="{46F9215A-735E-4D55-8C18-A831ACC1D8C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744200" y="5257800"/>
              <a:ext cx="1130300" cy="1130300"/>
            </a:xfrm>
            <a:prstGeom prst="rect">
              <a:avLst/>
            </a:prstGeom>
          </p:spPr>
        </p:pic>
      </p:grpSp>
    </p:spTree>
    <p:extLst>
      <p:ext uri="{BB962C8B-B14F-4D97-AF65-F5344CB8AC3E}">
        <p14:creationId xmlns:p14="http://schemas.microsoft.com/office/powerpoint/2010/main" val="806641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0ACDD36-6F78-474A-A65E-2FEE79BB9460}"/>
              </a:ext>
            </a:extLst>
          </p:cNvPr>
          <p:cNvSpPr txBox="1"/>
          <p:nvPr/>
        </p:nvSpPr>
        <p:spPr>
          <a:xfrm>
            <a:off x="1117600" y="2121791"/>
            <a:ext cx="4597400" cy="2341025"/>
          </a:xfrm>
          <a:prstGeom prst="rect">
            <a:avLst/>
          </a:prstGeom>
          <a:noFill/>
        </p:spPr>
        <p:txBody>
          <a:bodyPr wrap="square" rtlCol="0">
            <a:spAutoFit/>
          </a:bodyPr>
          <a:lstStyle/>
          <a:p>
            <a:pPr marL="285750" indent="-285750">
              <a:lnSpc>
                <a:spcPct val="150000"/>
              </a:lnSpc>
              <a:buFont typeface="Wingdings" panose="05000000000000000000" pitchFamily="2" charset="2"/>
              <a:buChar char="§"/>
            </a:pPr>
            <a:r>
              <a:rPr lang="en-GB" sz="2500" dirty="0">
                <a:solidFill>
                  <a:schemeClr val="accent5">
                    <a:lumMod val="75000"/>
                  </a:schemeClr>
                </a:solidFill>
                <a:latin typeface="+mj-lt"/>
              </a:rPr>
              <a:t>MHST overview presentations</a:t>
            </a:r>
          </a:p>
          <a:p>
            <a:pPr marL="285750" indent="-285750">
              <a:lnSpc>
                <a:spcPct val="150000"/>
              </a:lnSpc>
              <a:buFont typeface="Wingdings" panose="05000000000000000000" pitchFamily="2" charset="2"/>
              <a:buChar char="§"/>
            </a:pPr>
            <a:r>
              <a:rPr lang="en-GB" sz="2500" dirty="0">
                <a:solidFill>
                  <a:schemeClr val="accent5">
                    <a:lumMod val="75000"/>
                  </a:schemeClr>
                </a:solidFill>
                <a:latin typeface="+mj-lt"/>
              </a:rPr>
              <a:t>Surveys </a:t>
            </a:r>
          </a:p>
          <a:p>
            <a:pPr marL="285750" indent="-285750">
              <a:lnSpc>
                <a:spcPct val="150000"/>
              </a:lnSpc>
              <a:buFont typeface="Wingdings" panose="05000000000000000000" pitchFamily="2" charset="2"/>
              <a:buChar char="§"/>
            </a:pPr>
            <a:r>
              <a:rPr lang="en-GB" sz="2500" dirty="0">
                <a:solidFill>
                  <a:schemeClr val="accent5">
                    <a:lumMod val="75000"/>
                  </a:schemeClr>
                </a:solidFill>
                <a:latin typeface="+mj-lt"/>
              </a:rPr>
              <a:t>Student Assemblies </a:t>
            </a:r>
          </a:p>
          <a:p>
            <a:pPr marL="285750" indent="-285750">
              <a:lnSpc>
                <a:spcPct val="150000"/>
              </a:lnSpc>
              <a:buFont typeface="Wingdings" panose="05000000000000000000" pitchFamily="2" charset="2"/>
              <a:buChar char="§"/>
            </a:pPr>
            <a:r>
              <a:rPr lang="en-GB" sz="2500" dirty="0">
                <a:solidFill>
                  <a:schemeClr val="accent5">
                    <a:lumMod val="75000"/>
                  </a:schemeClr>
                </a:solidFill>
                <a:latin typeface="+mj-lt"/>
              </a:rPr>
              <a:t>School Newsletter </a:t>
            </a:r>
          </a:p>
        </p:txBody>
      </p:sp>
      <p:sp>
        <p:nvSpPr>
          <p:cNvPr id="6" name="Title 1">
            <a:extLst>
              <a:ext uri="{FF2B5EF4-FFF2-40B4-BE49-F238E27FC236}">
                <a16:creationId xmlns:a16="http://schemas.microsoft.com/office/drawing/2014/main" id="{64944D34-F6EA-4A6B-8F67-D7F29996493F}"/>
              </a:ext>
            </a:extLst>
          </p:cNvPr>
          <p:cNvSpPr>
            <a:spLocks noGrp="1"/>
          </p:cNvSpPr>
          <p:nvPr>
            <p:ph type="title"/>
          </p:nvPr>
        </p:nvSpPr>
        <p:spPr>
          <a:xfrm>
            <a:off x="1097280" y="1016000"/>
            <a:ext cx="4998720" cy="721360"/>
          </a:xfrm>
        </p:spPr>
        <p:txBody>
          <a:bodyPr>
            <a:normAutofit/>
          </a:bodyPr>
          <a:lstStyle/>
          <a:p>
            <a:pPr lvl="0"/>
            <a:r>
              <a:rPr lang="en-GB" sz="3200" dirty="0"/>
              <a:t>What we have done so far…</a:t>
            </a:r>
            <a:endParaRPr lang="en-US" sz="3200" dirty="0"/>
          </a:p>
        </p:txBody>
      </p:sp>
      <p:sp>
        <p:nvSpPr>
          <p:cNvPr id="7" name="Title 1">
            <a:extLst>
              <a:ext uri="{FF2B5EF4-FFF2-40B4-BE49-F238E27FC236}">
                <a16:creationId xmlns:a16="http://schemas.microsoft.com/office/drawing/2014/main" id="{CF10A2F7-7CD0-4326-BF14-F5DD67887DCC}"/>
              </a:ext>
            </a:extLst>
          </p:cNvPr>
          <p:cNvSpPr txBox="1">
            <a:spLocks/>
          </p:cNvSpPr>
          <p:nvPr/>
        </p:nvSpPr>
        <p:spPr>
          <a:xfrm>
            <a:off x="6064175" y="1016000"/>
            <a:ext cx="3487420" cy="721360"/>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GB" sz="3200" dirty="0"/>
              <a:t>What next?</a:t>
            </a:r>
            <a:endParaRPr lang="en-US" sz="3200" dirty="0"/>
          </a:p>
        </p:txBody>
      </p:sp>
      <p:sp>
        <p:nvSpPr>
          <p:cNvPr id="9" name="TextBox 8">
            <a:extLst>
              <a:ext uri="{FF2B5EF4-FFF2-40B4-BE49-F238E27FC236}">
                <a16:creationId xmlns:a16="http://schemas.microsoft.com/office/drawing/2014/main" id="{36FD1704-5DF3-4D5C-8BD4-7551399F180F}"/>
              </a:ext>
            </a:extLst>
          </p:cNvPr>
          <p:cNvSpPr txBox="1"/>
          <p:nvPr/>
        </p:nvSpPr>
        <p:spPr>
          <a:xfrm>
            <a:off x="6096000" y="2007491"/>
            <a:ext cx="4978400" cy="2918107"/>
          </a:xfrm>
          <a:prstGeom prst="rect">
            <a:avLst/>
          </a:prstGeom>
          <a:noFill/>
        </p:spPr>
        <p:txBody>
          <a:bodyPr wrap="square" numCol="1" rtlCol="0">
            <a:spAutoFit/>
          </a:bodyPr>
          <a:lstStyle/>
          <a:p>
            <a:pPr marL="285750" indent="-285750">
              <a:lnSpc>
                <a:spcPct val="150000"/>
              </a:lnSpc>
              <a:buFont typeface="Wingdings" panose="05000000000000000000" pitchFamily="2" charset="2"/>
              <a:buChar char="§"/>
            </a:pPr>
            <a:r>
              <a:rPr lang="en-GB" sz="2500" dirty="0">
                <a:solidFill>
                  <a:srgbClr val="92D050"/>
                </a:solidFill>
                <a:latin typeface="+mj-lt"/>
              </a:rPr>
              <a:t>Staff and student workshops </a:t>
            </a:r>
          </a:p>
          <a:p>
            <a:pPr marL="285750" indent="-285750">
              <a:lnSpc>
                <a:spcPct val="150000"/>
              </a:lnSpc>
              <a:buFont typeface="Wingdings" panose="05000000000000000000" pitchFamily="2" charset="2"/>
              <a:buChar char="§"/>
            </a:pPr>
            <a:r>
              <a:rPr lang="en-GB" sz="2500" dirty="0">
                <a:solidFill>
                  <a:srgbClr val="92D050"/>
                </a:solidFill>
                <a:latin typeface="+mj-lt"/>
              </a:rPr>
              <a:t>Parent events</a:t>
            </a:r>
          </a:p>
          <a:p>
            <a:pPr marL="285750" indent="-285750">
              <a:lnSpc>
                <a:spcPct val="150000"/>
              </a:lnSpc>
              <a:buFont typeface="Wingdings" panose="05000000000000000000" pitchFamily="2" charset="2"/>
              <a:buChar char="§"/>
            </a:pPr>
            <a:r>
              <a:rPr lang="en-GB" sz="2500" dirty="0">
                <a:solidFill>
                  <a:srgbClr val="92D050"/>
                </a:solidFill>
                <a:latin typeface="+mj-lt"/>
              </a:rPr>
              <a:t>Staff consultations</a:t>
            </a:r>
          </a:p>
          <a:p>
            <a:pPr marL="285750" indent="-285750">
              <a:lnSpc>
                <a:spcPct val="150000"/>
              </a:lnSpc>
              <a:buFont typeface="Wingdings" panose="05000000000000000000" pitchFamily="2" charset="2"/>
              <a:buChar char="§"/>
            </a:pPr>
            <a:r>
              <a:rPr lang="en-GB" sz="2500" dirty="0">
                <a:solidFill>
                  <a:srgbClr val="92D050"/>
                </a:solidFill>
                <a:latin typeface="+mj-lt"/>
              </a:rPr>
              <a:t>Pastoral flowchart development </a:t>
            </a:r>
          </a:p>
          <a:p>
            <a:pPr marL="285750" indent="-285750">
              <a:lnSpc>
                <a:spcPct val="150000"/>
              </a:lnSpc>
              <a:buFont typeface="Wingdings" panose="05000000000000000000" pitchFamily="2" charset="2"/>
              <a:buChar char="§"/>
            </a:pPr>
            <a:r>
              <a:rPr lang="en-GB" sz="2500" dirty="0">
                <a:solidFill>
                  <a:srgbClr val="92D050"/>
                </a:solidFill>
                <a:latin typeface="+mj-lt"/>
              </a:rPr>
              <a:t>Peer mentoring </a:t>
            </a:r>
          </a:p>
        </p:txBody>
      </p:sp>
      <p:grpSp>
        <p:nvGrpSpPr>
          <p:cNvPr id="26" name="Group 25">
            <a:extLst>
              <a:ext uri="{FF2B5EF4-FFF2-40B4-BE49-F238E27FC236}">
                <a16:creationId xmlns:a16="http://schemas.microsoft.com/office/drawing/2014/main" id="{2D754381-89E7-44E9-980E-6A78FE1BA8DB}"/>
              </a:ext>
            </a:extLst>
          </p:cNvPr>
          <p:cNvGrpSpPr/>
          <p:nvPr/>
        </p:nvGrpSpPr>
        <p:grpSpPr>
          <a:xfrm>
            <a:off x="622300" y="5089525"/>
            <a:ext cx="11252200" cy="1497966"/>
            <a:chOff x="622300" y="5089525"/>
            <a:chExt cx="11252200" cy="1497966"/>
          </a:xfrm>
          <a:solidFill>
            <a:srgbClr val="000000">
              <a:alpha val="23922"/>
            </a:srgbClr>
          </a:solidFill>
        </p:grpSpPr>
        <p:pic>
          <p:nvPicPr>
            <p:cNvPr id="27" name="Graphic 26" descr="Group outline">
              <a:extLst>
                <a:ext uri="{FF2B5EF4-FFF2-40B4-BE49-F238E27FC236}">
                  <a16:creationId xmlns:a16="http://schemas.microsoft.com/office/drawing/2014/main" id="{0BECD5F2-086F-4E53-BD51-8E9ACACEF11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2300" y="5120641"/>
              <a:ext cx="1466850" cy="1466850"/>
            </a:xfrm>
            <a:prstGeom prst="rect">
              <a:avLst/>
            </a:prstGeom>
          </p:spPr>
        </p:pic>
        <p:pic>
          <p:nvPicPr>
            <p:cNvPr id="28" name="Graphic 27" descr="Schoolhouse with solid fill">
              <a:extLst>
                <a:ext uri="{FF2B5EF4-FFF2-40B4-BE49-F238E27FC236}">
                  <a16:creationId xmlns:a16="http://schemas.microsoft.com/office/drawing/2014/main" id="{D62ED9B7-B8A5-405C-8269-440E98D107D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086350" y="5089525"/>
              <a:ext cx="1466850" cy="1466850"/>
            </a:xfrm>
            <a:prstGeom prst="rect">
              <a:avLst/>
            </a:prstGeom>
          </p:spPr>
        </p:pic>
        <p:pic>
          <p:nvPicPr>
            <p:cNvPr id="29" name="Graphic 28" descr="Mental Health outline">
              <a:extLst>
                <a:ext uri="{FF2B5EF4-FFF2-40B4-BE49-F238E27FC236}">
                  <a16:creationId xmlns:a16="http://schemas.microsoft.com/office/drawing/2014/main" id="{3D4A973A-A2D1-4BE5-A4E6-4BFDE3AD051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744200" y="5257800"/>
              <a:ext cx="1130300" cy="1130300"/>
            </a:xfrm>
            <a:prstGeom prst="rect">
              <a:avLst/>
            </a:prstGeom>
          </p:spPr>
        </p:pic>
      </p:grpSp>
    </p:spTree>
    <p:extLst>
      <p:ext uri="{BB962C8B-B14F-4D97-AF65-F5344CB8AC3E}">
        <p14:creationId xmlns:p14="http://schemas.microsoft.com/office/powerpoint/2010/main" val="223848529"/>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661</TotalTime>
  <Words>561</Words>
  <Application>Microsoft Office PowerPoint</Application>
  <PresentationFormat>Widescreen</PresentationFormat>
  <Paragraphs>76</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Ink Free</vt:lpstr>
      <vt:lpstr>Wingdings</vt:lpstr>
      <vt:lpstr>Retrospect</vt:lpstr>
      <vt:lpstr>MHST Young People’s Working Group </vt:lpstr>
      <vt:lpstr>PowerPoint Presentation</vt:lpstr>
      <vt:lpstr> Timeline</vt:lpstr>
      <vt:lpstr>PowerPoint Presentation</vt:lpstr>
      <vt:lpstr>Access and Engagement </vt:lpstr>
      <vt:lpstr>Common Difficulties and Mental Health Presentations</vt:lpstr>
      <vt:lpstr>Barriers to Accessing Support</vt:lpstr>
      <vt:lpstr>MHST: Whole School Approach</vt:lpstr>
      <vt:lpstr>What we have done so far…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Anisah Taylor</dc:creator>
  <cp:lastModifiedBy>Louise Boorman</cp:lastModifiedBy>
  <cp:revision>2</cp:revision>
  <dcterms:created xsi:type="dcterms:W3CDTF">2022-06-16T11:47:55Z</dcterms:created>
  <dcterms:modified xsi:type="dcterms:W3CDTF">2022-09-27T10:09:48Z</dcterms:modified>
</cp:coreProperties>
</file>